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9"/>
  </p:notesMasterIdLst>
  <p:sldIdLst>
    <p:sldId id="256" r:id="rId5"/>
    <p:sldId id="257" r:id="rId6"/>
    <p:sldId id="260" r:id="rId7"/>
    <p:sldId id="258"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461471E-9F55-FE6A-127D-6EE29131B7EE}" name="Knights, Josh E." initials="KE" userId="S::knights.16@osu.edu::74f5dc93-6e32-4bef-bec6-e531343ac4a8" providerId="AD"/>
  <p188:author id="{80906C2D-A541-1869-07F1-B35B57F68EB0}" name="Irwin, Elena" initials="IE" userId="S::irwin.78@osu.edu::80d7bb8b-93ab-4857-8f01-f7b69bb13812" providerId="AD"/>
  <p188:author id="{BAFD3DD3-F7A6-D43F-7B4A-ED8539FB3EEA}" name="Langlois, Maureen" initials="LM" userId="S::langlois.8@osu.edu::6f937dbd-bf1b-4986-9768-82a1df32fe3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Irwin, Elena" initials="IE" lastIdx="4" clrIdx="0">
    <p:extLst>
      <p:ext uri="{19B8F6BF-5375-455C-9EA6-DF929625EA0E}">
        <p15:presenceInfo xmlns:p15="http://schemas.microsoft.com/office/powerpoint/2012/main" userId="S::irwin.78@osu.edu::80d7bb8b-93ab-4857-8f01-f7b69bb138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E2C7CF-A324-47F8-891B-BF85D07ECA40}" v="1" dt="2023-10-31T17:50:36.7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44" autoAdjust="0"/>
    <p:restoredTop sz="94660"/>
  </p:normalViewPr>
  <p:slideViewPr>
    <p:cSldViewPr snapToGrid="0">
      <p:cViewPr>
        <p:scale>
          <a:sx n="84" d="100"/>
          <a:sy n="84" d="100"/>
        </p:scale>
        <p:origin x="760" y="-5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17" Type="http://schemas.microsoft.com/office/2018/10/relationships/authors" Target="author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rice, Courtney" userId="71e1f203-a299-4770-8fa2-104a50f9ce4a" providerId="ADAL" clId="{B553BA65-F181-4164-A5B4-1FD6F5E6B93F}"/>
    <pc:docChg chg="modSld">
      <pc:chgData name="Price, Courtney" userId="71e1f203-a299-4770-8fa2-104a50f9ce4a" providerId="ADAL" clId="{B553BA65-F181-4164-A5B4-1FD6F5E6B93F}" dt="2022-07-20T18:11:04.204" v="51" actId="13926"/>
      <pc:docMkLst>
        <pc:docMk/>
      </pc:docMkLst>
      <pc:sldChg chg="modSp mod">
        <pc:chgData name="Price, Courtney" userId="71e1f203-a299-4770-8fa2-104a50f9ce4a" providerId="ADAL" clId="{B553BA65-F181-4164-A5B4-1FD6F5E6B93F}" dt="2022-07-20T18:11:04.204" v="51" actId="13926"/>
        <pc:sldMkLst>
          <pc:docMk/>
          <pc:sldMk cId="704456185" sldId="256"/>
        </pc:sldMkLst>
        <pc:spChg chg="mod">
          <ac:chgData name="Price, Courtney" userId="71e1f203-a299-4770-8fa2-104a50f9ce4a" providerId="ADAL" clId="{B553BA65-F181-4164-A5B4-1FD6F5E6B93F}" dt="2022-07-20T18:10:25.942" v="2" actId="20577"/>
          <ac:spMkLst>
            <pc:docMk/>
            <pc:sldMk cId="704456185" sldId="256"/>
            <ac:spMk id="9" creationId="{BB8B0B52-DABE-411D-BE96-2373D747AF70}"/>
          </ac:spMkLst>
        </pc:spChg>
        <pc:spChg chg="mod">
          <ac:chgData name="Price, Courtney" userId="71e1f203-a299-4770-8fa2-104a50f9ce4a" providerId="ADAL" clId="{B553BA65-F181-4164-A5B4-1FD6F5E6B93F}" dt="2022-07-20T18:11:04.204" v="51" actId="13926"/>
          <ac:spMkLst>
            <pc:docMk/>
            <pc:sldMk cId="704456185" sldId="256"/>
            <ac:spMk id="10" creationId="{18D729F7-8FAB-4B88-9576-0B008F463E35}"/>
          </ac:spMkLst>
        </pc:spChg>
      </pc:sldChg>
    </pc:docChg>
  </pc:docChgLst>
  <pc:docChgLst>
    <pc:chgData name="Price, Courtney" userId="S::price.1217@osu.edu::71e1f203-a299-4770-8fa2-104a50f9ce4a" providerId="AD" clId="Web-{EFDD137F-F9E4-4F20-BB27-A6642C5CEF51}"/>
    <pc:docChg chg="modSld">
      <pc:chgData name="Price, Courtney" userId="S::price.1217@osu.edu::71e1f203-a299-4770-8fa2-104a50f9ce4a" providerId="AD" clId="Web-{EFDD137F-F9E4-4F20-BB27-A6642C5CEF51}" dt="2022-08-29T14:28:09.589" v="18"/>
      <pc:docMkLst>
        <pc:docMk/>
      </pc:docMkLst>
      <pc:sldChg chg="modSp delCm">
        <pc:chgData name="Price, Courtney" userId="S::price.1217@osu.edu::71e1f203-a299-4770-8fa2-104a50f9ce4a" providerId="AD" clId="Web-{EFDD137F-F9E4-4F20-BB27-A6642C5CEF51}" dt="2022-08-29T14:28:09.589" v="18"/>
        <pc:sldMkLst>
          <pc:docMk/>
          <pc:sldMk cId="941845573" sldId="258"/>
        </pc:sldMkLst>
        <pc:spChg chg="mod">
          <ac:chgData name="Price, Courtney" userId="S::price.1217@osu.edu::71e1f203-a299-4770-8fa2-104a50f9ce4a" providerId="AD" clId="Web-{EFDD137F-F9E4-4F20-BB27-A6642C5CEF51}" dt="2022-08-29T14:26:42.352" v="9" actId="14100"/>
          <ac:spMkLst>
            <pc:docMk/>
            <pc:sldMk cId="941845573" sldId="258"/>
            <ac:spMk id="3" creationId="{2FCE849B-CF9A-5FC7-0411-31FF0742252D}"/>
          </ac:spMkLst>
        </pc:spChg>
        <pc:spChg chg="mod">
          <ac:chgData name="Price, Courtney" userId="S::price.1217@osu.edu::71e1f203-a299-4770-8fa2-104a50f9ce4a" providerId="AD" clId="Web-{EFDD137F-F9E4-4F20-BB27-A6642C5CEF51}" dt="2022-08-29T14:27:36.338" v="13" actId="20577"/>
          <ac:spMkLst>
            <pc:docMk/>
            <pc:sldMk cId="941845573" sldId="258"/>
            <ac:spMk id="20" creationId="{5C69A334-47D4-453E-B867-E5E06302FB80}"/>
          </ac:spMkLst>
        </pc:spChg>
        <pc:spChg chg="mod">
          <ac:chgData name="Price, Courtney" userId="S::price.1217@osu.edu::71e1f203-a299-4770-8fa2-104a50f9ce4a" providerId="AD" clId="Web-{EFDD137F-F9E4-4F20-BB27-A6642C5CEF51}" dt="2022-08-29T14:27:41.447" v="14" actId="20577"/>
          <ac:spMkLst>
            <pc:docMk/>
            <pc:sldMk cId="941845573" sldId="258"/>
            <ac:spMk id="21" creationId="{FC9E8C1D-8767-4291-BFF1-5F71CD99A977}"/>
          </ac:spMkLst>
        </pc:spChg>
        <pc:spChg chg="mod">
          <ac:chgData name="Price, Courtney" userId="S::price.1217@osu.edu::71e1f203-a299-4770-8fa2-104a50f9ce4a" providerId="AD" clId="Web-{EFDD137F-F9E4-4F20-BB27-A6642C5CEF51}" dt="2022-08-29T14:27:51.885" v="17" actId="20577"/>
          <ac:spMkLst>
            <pc:docMk/>
            <pc:sldMk cId="941845573" sldId="258"/>
            <ac:spMk id="22" creationId="{29483551-BF08-44D7-8981-84386BECADED}"/>
          </ac:spMkLst>
        </pc:spChg>
      </pc:sldChg>
    </pc:docChg>
  </pc:docChgLst>
  <pc:docChgLst>
    <pc:chgData name="Irwin, Elena" userId="S::irwin.78@osu.edu::80d7bb8b-93ab-4857-8f01-f7b69bb13812" providerId="AD" clId="Web-{C962069B-249F-0D8D-6172-7376414B0A6E}"/>
    <pc:docChg chg="modSld">
      <pc:chgData name="Irwin, Elena" userId="S::irwin.78@osu.edu::80d7bb8b-93ab-4857-8f01-f7b69bb13812" providerId="AD" clId="Web-{C962069B-249F-0D8D-6172-7376414B0A6E}" dt="2022-08-29T11:46:29.998" v="295"/>
      <pc:docMkLst>
        <pc:docMk/>
      </pc:docMkLst>
      <pc:sldChg chg="addSp delSp modSp addCm modCm">
        <pc:chgData name="Irwin, Elena" userId="S::irwin.78@osu.edu::80d7bb8b-93ab-4857-8f01-f7b69bb13812" providerId="AD" clId="Web-{C962069B-249F-0D8D-6172-7376414B0A6E}" dt="2022-08-29T11:46:29.998" v="295"/>
        <pc:sldMkLst>
          <pc:docMk/>
          <pc:sldMk cId="941845573" sldId="258"/>
        </pc:sldMkLst>
        <pc:spChg chg="add del mod">
          <ac:chgData name="Irwin, Elena" userId="S::irwin.78@osu.edu::80d7bb8b-93ab-4857-8f01-f7b69bb13812" providerId="AD" clId="Web-{C962069B-249F-0D8D-6172-7376414B0A6E}" dt="2022-08-29T11:36:56.451" v="164"/>
          <ac:spMkLst>
            <pc:docMk/>
            <pc:sldMk cId="941845573" sldId="258"/>
            <ac:spMk id="2" creationId="{FC932177-5178-8D8A-6759-7BCA7492C970}"/>
          </ac:spMkLst>
        </pc:spChg>
        <pc:spChg chg="add mod">
          <ac:chgData name="Irwin, Elena" userId="S::irwin.78@osu.edu::80d7bb8b-93ab-4857-8f01-f7b69bb13812" providerId="AD" clId="Web-{C962069B-249F-0D8D-6172-7376414B0A6E}" dt="2022-08-29T11:46:21.560" v="292" actId="1076"/>
          <ac:spMkLst>
            <pc:docMk/>
            <pc:sldMk cId="941845573" sldId="258"/>
            <ac:spMk id="3" creationId="{2FCE849B-CF9A-5FC7-0411-31FF0742252D}"/>
          </ac:spMkLst>
        </pc:spChg>
        <pc:spChg chg="mod">
          <ac:chgData name="Irwin, Elena" userId="S::irwin.78@osu.edu::80d7bb8b-93ab-4857-8f01-f7b69bb13812" providerId="AD" clId="Web-{C962069B-249F-0D8D-6172-7376414B0A6E}" dt="2022-08-29T11:46:21.529" v="289" actId="1076"/>
          <ac:spMkLst>
            <pc:docMk/>
            <pc:sldMk cId="941845573" sldId="258"/>
            <ac:spMk id="7" creationId="{F1B50101-F7E1-40AA-9D12-C8108D89ED59}"/>
          </ac:spMkLst>
        </pc:spChg>
        <pc:spChg chg="mod">
          <ac:chgData name="Irwin, Elena" userId="S::irwin.78@osu.edu::80d7bb8b-93ab-4857-8f01-f7b69bb13812" providerId="AD" clId="Web-{C962069B-249F-0D8D-6172-7376414B0A6E}" dt="2022-08-29T11:46:21.529" v="290" actId="1076"/>
          <ac:spMkLst>
            <pc:docMk/>
            <pc:sldMk cId="941845573" sldId="258"/>
            <ac:spMk id="20" creationId="{5C69A334-47D4-453E-B867-E5E06302FB80}"/>
          </ac:spMkLst>
        </pc:spChg>
        <pc:spChg chg="mod">
          <ac:chgData name="Irwin, Elena" userId="S::irwin.78@osu.edu::80d7bb8b-93ab-4857-8f01-f7b69bb13812" providerId="AD" clId="Web-{C962069B-249F-0D8D-6172-7376414B0A6E}" dt="2022-08-29T11:46:21.545" v="291" actId="1076"/>
          <ac:spMkLst>
            <pc:docMk/>
            <pc:sldMk cId="941845573" sldId="258"/>
            <ac:spMk id="21" creationId="{FC9E8C1D-8767-4291-BFF1-5F71CD99A977}"/>
          </ac:spMkLst>
        </pc:spChg>
        <pc:spChg chg="mod">
          <ac:chgData name="Irwin, Elena" userId="S::irwin.78@osu.edu::80d7bb8b-93ab-4857-8f01-f7b69bb13812" providerId="AD" clId="Web-{C962069B-249F-0D8D-6172-7376414B0A6E}" dt="2022-08-29T11:44:23.401" v="276" actId="20577"/>
          <ac:spMkLst>
            <pc:docMk/>
            <pc:sldMk cId="941845573" sldId="258"/>
            <ac:spMk id="22" creationId="{29483551-BF08-44D7-8981-84386BECADED}"/>
          </ac:spMkLst>
        </pc:spChg>
      </pc:sldChg>
    </pc:docChg>
  </pc:docChgLst>
  <pc:docChgLst>
    <pc:chgData name="Price, Courtney" userId="71e1f203-a299-4770-8fa2-104a50f9ce4a" providerId="ADAL" clId="{85E2C7CF-A324-47F8-891B-BF85D07ECA40}"/>
    <pc:docChg chg="undo custSel modSld">
      <pc:chgData name="Price, Courtney" userId="71e1f203-a299-4770-8fa2-104a50f9ce4a" providerId="ADAL" clId="{85E2C7CF-A324-47F8-891B-BF85D07ECA40}" dt="2023-10-31T17:50:36.751" v="10" actId="20577"/>
      <pc:docMkLst>
        <pc:docMk/>
      </pc:docMkLst>
      <pc:sldChg chg="modSp mod">
        <pc:chgData name="Price, Courtney" userId="71e1f203-a299-4770-8fa2-104a50f9ce4a" providerId="ADAL" clId="{85E2C7CF-A324-47F8-891B-BF85D07ECA40}" dt="2023-10-31T17:50:36.751" v="10" actId="20577"/>
        <pc:sldMkLst>
          <pc:docMk/>
          <pc:sldMk cId="704456185" sldId="256"/>
        </pc:sldMkLst>
        <pc:spChg chg="mod">
          <ac:chgData name="Price, Courtney" userId="71e1f203-a299-4770-8fa2-104a50f9ce4a" providerId="ADAL" clId="{85E2C7CF-A324-47F8-891B-BF85D07ECA40}" dt="2023-10-31T17:50:36.751" v="10" actId="20577"/>
          <ac:spMkLst>
            <pc:docMk/>
            <pc:sldMk cId="704456185" sldId="256"/>
            <ac:spMk id="10" creationId="{18D729F7-8FAB-4B88-9576-0B008F463E35}"/>
          </ac:spMkLst>
        </pc:spChg>
      </pc:sldChg>
    </pc:docChg>
  </pc:docChgLst>
  <pc:docChgLst>
    <pc:chgData name="Price, Courtney" userId="71e1f203-a299-4770-8fa2-104a50f9ce4a" providerId="ADAL" clId="{06DF7A64-495A-4169-81A4-B72E575AE248}"/>
    <pc:docChg chg="modSld">
      <pc:chgData name="Price, Courtney" userId="71e1f203-a299-4770-8fa2-104a50f9ce4a" providerId="ADAL" clId="{06DF7A64-495A-4169-81A4-B72E575AE248}" dt="2023-10-12T18:02:54.322" v="1" actId="20577"/>
      <pc:docMkLst>
        <pc:docMk/>
      </pc:docMkLst>
      <pc:sldChg chg="modSp mod">
        <pc:chgData name="Price, Courtney" userId="71e1f203-a299-4770-8fa2-104a50f9ce4a" providerId="ADAL" clId="{06DF7A64-495A-4169-81A4-B72E575AE248}" dt="2023-10-12T18:02:54.322" v="1" actId="20577"/>
        <pc:sldMkLst>
          <pc:docMk/>
          <pc:sldMk cId="704456185" sldId="256"/>
        </pc:sldMkLst>
        <pc:spChg chg="mod">
          <ac:chgData name="Price, Courtney" userId="71e1f203-a299-4770-8fa2-104a50f9ce4a" providerId="ADAL" clId="{06DF7A64-495A-4169-81A4-B72E575AE248}" dt="2023-10-12T18:02:54.322" v="1" actId="20577"/>
          <ac:spMkLst>
            <pc:docMk/>
            <pc:sldMk cId="704456185" sldId="256"/>
            <ac:spMk id="9" creationId="{BB8B0B52-DABE-411D-BE96-2373D747AF7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CE5D74-F181-41A3-8126-666B502E6645}" type="datetimeFigureOut">
              <a:rPr lang="en-US" smtClean="0"/>
              <a:t>10/31/2023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373EF5-304B-4787-946F-38230DA161EA}" type="slidenum">
              <a:rPr lang="en-US" smtClean="0"/>
              <a:t>‹#›</a:t>
            </a:fld>
            <a:endParaRPr lang="en-US"/>
          </a:p>
        </p:txBody>
      </p:sp>
    </p:spTree>
    <p:extLst>
      <p:ext uri="{BB962C8B-B14F-4D97-AF65-F5344CB8AC3E}">
        <p14:creationId xmlns:p14="http://schemas.microsoft.com/office/powerpoint/2010/main" val="2119971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DFFAAC-0D69-4C33-AFCD-5BFBEEE59AB6}"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C903C-378B-4D01-BFDA-E805A5AE91D7}" type="slidenum">
              <a:rPr lang="en-US" smtClean="0"/>
              <a:t>‹#›</a:t>
            </a:fld>
            <a:endParaRPr lang="en-US"/>
          </a:p>
        </p:txBody>
      </p:sp>
    </p:spTree>
    <p:extLst>
      <p:ext uri="{BB962C8B-B14F-4D97-AF65-F5344CB8AC3E}">
        <p14:creationId xmlns:p14="http://schemas.microsoft.com/office/powerpoint/2010/main" val="611451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DFFAAC-0D69-4C33-AFCD-5BFBEEE59AB6}"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C903C-378B-4D01-BFDA-E805A5AE91D7}" type="slidenum">
              <a:rPr lang="en-US" smtClean="0"/>
              <a:t>‹#›</a:t>
            </a:fld>
            <a:endParaRPr lang="en-US"/>
          </a:p>
        </p:txBody>
      </p:sp>
    </p:spTree>
    <p:extLst>
      <p:ext uri="{BB962C8B-B14F-4D97-AF65-F5344CB8AC3E}">
        <p14:creationId xmlns:p14="http://schemas.microsoft.com/office/powerpoint/2010/main" val="2645184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DFFAAC-0D69-4C33-AFCD-5BFBEEE59AB6}"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C903C-378B-4D01-BFDA-E805A5AE91D7}" type="slidenum">
              <a:rPr lang="en-US" smtClean="0"/>
              <a:t>‹#›</a:t>
            </a:fld>
            <a:endParaRPr lang="en-US"/>
          </a:p>
        </p:txBody>
      </p:sp>
    </p:spTree>
    <p:extLst>
      <p:ext uri="{BB962C8B-B14F-4D97-AF65-F5344CB8AC3E}">
        <p14:creationId xmlns:p14="http://schemas.microsoft.com/office/powerpoint/2010/main" val="4001711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DFFAAC-0D69-4C33-AFCD-5BFBEEE59AB6}"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C903C-378B-4D01-BFDA-E805A5AE91D7}" type="slidenum">
              <a:rPr lang="en-US" smtClean="0"/>
              <a:t>‹#›</a:t>
            </a:fld>
            <a:endParaRPr lang="en-US"/>
          </a:p>
        </p:txBody>
      </p:sp>
    </p:spTree>
    <p:extLst>
      <p:ext uri="{BB962C8B-B14F-4D97-AF65-F5344CB8AC3E}">
        <p14:creationId xmlns:p14="http://schemas.microsoft.com/office/powerpoint/2010/main" val="2982563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DFFAAC-0D69-4C33-AFCD-5BFBEEE59AB6}"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C903C-378B-4D01-BFDA-E805A5AE91D7}" type="slidenum">
              <a:rPr lang="en-US" smtClean="0"/>
              <a:t>‹#›</a:t>
            </a:fld>
            <a:endParaRPr lang="en-US"/>
          </a:p>
        </p:txBody>
      </p:sp>
    </p:spTree>
    <p:extLst>
      <p:ext uri="{BB962C8B-B14F-4D97-AF65-F5344CB8AC3E}">
        <p14:creationId xmlns:p14="http://schemas.microsoft.com/office/powerpoint/2010/main" val="3323824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DFFAAC-0D69-4C33-AFCD-5BFBEEE59AB6}"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9C903C-378B-4D01-BFDA-E805A5AE91D7}" type="slidenum">
              <a:rPr lang="en-US" smtClean="0"/>
              <a:t>‹#›</a:t>
            </a:fld>
            <a:endParaRPr lang="en-US"/>
          </a:p>
        </p:txBody>
      </p:sp>
    </p:spTree>
    <p:extLst>
      <p:ext uri="{BB962C8B-B14F-4D97-AF65-F5344CB8AC3E}">
        <p14:creationId xmlns:p14="http://schemas.microsoft.com/office/powerpoint/2010/main" val="2326970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DFFAAC-0D69-4C33-AFCD-5BFBEEE59AB6}" type="datetimeFigureOut">
              <a:rPr lang="en-US" smtClean="0"/>
              <a:t>10/31/2023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9C903C-378B-4D01-BFDA-E805A5AE91D7}" type="slidenum">
              <a:rPr lang="en-US" smtClean="0"/>
              <a:t>‹#›</a:t>
            </a:fld>
            <a:endParaRPr lang="en-US"/>
          </a:p>
        </p:txBody>
      </p:sp>
    </p:spTree>
    <p:extLst>
      <p:ext uri="{BB962C8B-B14F-4D97-AF65-F5344CB8AC3E}">
        <p14:creationId xmlns:p14="http://schemas.microsoft.com/office/powerpoint/2010/main" val="744813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DFFAAC-0D69-4C33-AFCD-5BFBEEE59AB6}" type="datetimeFigureOut">
              <a:rPr lang="en-US" smtClean="0"/>
              <a:t>10/31/2023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9C903C-378B-4D01-BFDA-E805A5AE91D7}" type="slidenum">
              <a:rPr lang="en-US" smtClean="0"/>
              <a:t>‹#›</a:t>
            </a:fld>
            <a:endParaRPr lang="en-US"/>
          </a:p>
        </p:txBody>
      </p:sp>
    </p:spTree>
    <p:extLst>
      <p:ext uri="{BB962C8B-B14F-4D97-AF65-F5344CB8AC3E}">
        <p14:creationId xmlns:p14="http://schemas.microsoft.com/office/powerpoint/2010/main" val="1929826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DFFAAC-0D69-4C33-AFCD-5BFBEEE59AB6}" type="datetimeFigureOut">
              <a:rPr lang="en-US" smtClean="0"/>
              <a:t>10/31/2023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9C903C-378B-4D01-BFDA-E805A5AE91D7}" type="slidenum">
              <a:rPr lang="en-US" smtClean="0"/>
              <a:t>‹#›</a:t>
            </a:fld>
            <a:endParaRPr lang="en-US"/>
          </a:p>
        </p:txBody>
      </p:sp>
    </p:spTree>
    <p:extLst>
      <p:ext uri="{BB962C8B-B14F-4D97-AF65-F5344CB8AC3E}">
        <p14:creationId xmlns:p14="http://schemas.microsoft.com/office/powerpoint/2010/main" val="3492530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DFFAAC-0D69-4C33-AFCD-5BFBEEE59AB6}"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9C903C-378B-4D01-BFDA-E805A5AE91D7}" type="slidenum">
              <a:rPr lang="en-US" smtClean="0"/>
              <a:t>‹#›</a:t>
            </a:fld>
            <a:endParaRPr lang="en-US"/>
          </a:p>
        </p:txBody>
      </p:sp>
    </p:spTree>
    <p:extLst>
      <p:ext uri="{BB962C8B-B14F-4D97-AF65-F5344CB8AC3E}">
        <p14:creationId xmlns:p14="http://schemas.microsoft.com/office/powerpoint/2010/main" val="2198867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DFFAAC-0D69-4C33-AFCD-5BFBEEE59AB6}"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9C903C-378B-4D01-BFDA-E805A5AE91D7}" type="slidenum">
              <a:rPr lang="en-US" smtClean="0"/>
              <a:t>‹#›</a:t>
            </a:fld>
            <a:endParaRPr lang="en-US"/>
          </a:p>
        </p:txBody>
      </p:sp>
    </p:spTree>
    <p:extLst>
      <p:ext uri="{BB962C8B-B14F-4D97-AF65-F5344CB8AC3E}">
        <p14:creationId xmlns:p14="http://schemas.microsoft.com/office/powerpoint/2010/main" val="308963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DFFAAC-0D69-4C33-AFCD-5BFBEEE59AB6}" type="datetimeFigureOut">
              <a:rPr lang="en-US" smtClean="0"/>
              <a:t>10/31/2023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9C903C-378B-4D01-BFDA-E805A5AE91D7}" type="slidenum">
              <a:rPr lang="en-US" smtClean="0"/>
              <a:t>‹#›</a:t>
            </a:fld>
            <a:endParaRPr lang="en-US"/>
          </a:p>
        </p:txBody>
      </p:sp>
    </p:spTree>
    <p:extLst>
      <p:ext uri="{BB962C8B-B14F-4D97-AF65-F5344CB8AC3E}">
        <p14:creationId xmlns:p14="http://schemas.microsoft.com/office/powerpoint/2010/main" val="34450515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orapps.osu.edu/fundops/admin/opportunity/5724"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mailto:price.1217@osu.edu"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CB855A9F-38CB-4002-9FF3-793195C5A416}"/>
              </a:ext>
            </a:extLst>
          </p:cNvPr>
          <p:cNvGrpSpPr/>
          <p:nvPr/>
        </p:nvGrpSpPr>
        <p:grpSpPr>
          <a:xfrm>
            <a:off x="351539" y="260927"/>
            <a:ext cx="8639361" cy="283489"/>
            <a:chOff x="217050" y="253527"/>
            <a:chExt cx="11519148" cy="377985"/>
          </a:xfrm>
        </p:grpSpPr>
        <p:pic>
          <p:nvPicPr>
            <p:cNvPr id="5" name="Picture 4">
              <a:extLst>
                <a:ext uri="{FF2B5EF4-FFF2-40B4-BE49-F238E27FC236}">
                  <a16:creationId xmlns:a16="http://schemas.microsoft.com/office/drawing/2014/main" id="{ED70D626-906C-4CEE-B112-DF4A94F1FD02}"/>
                </a:ext>
              </a:extLst>
            </p:cNvPr>
            <p:cNvPicPr>
              <a:picLocks noChangeAspect="1"/>
            </p:cNvPicPr>
            <p:nvPr/>
          </p:nvPicPr>
          <p:blipFill>
            <a:blip r:embed="rId2"/>
            <a:stretch>
              <a:fillRect/>
            </a:stretch>
          </p:blipFill>
          <p:spPr>
            <a:xfrm>
              <a:off x="217050" y="253527"/>
              <a:ext cx="2597121" cy="377985"/>
            </a:xfrm>
            <a:prstGeom prst="rect">
              <a:avLst/>
            </a:prstGeom>
          </p:spPr>
        </p:pic>
        <p:sp>
          <p:nvSpPr>
            <p:cNvPr id="6" name="TextBox 5">
              <a:extLst>
                <a:ext uri="{FF2B5EF4-FFF2-40B4-BE49-F238E27FC236}">
                  <a16:creationId xmlns:a16="http://schemas.microsoft.com/office/drawing/2014/main" id="{7BE4CCC4-2C7C-4CEA-AD0F-7FED7C695A56}"/>
                </a:ext>
              </a:extLst>
            </p:cNvPr>
            <p:cNvSpPr txBox="1"/>
            <p:nvPr/>
          </p:nvSpPr>
          <p:spPr>
            <a:xfrm>
              <a:off x="7944374" y="304020"/>
              <a:ext cx="3791824" cy="307776"/>
            </a:xfrm>
            <a:prstGeom prst="rect">
              <a:avLst/>
            </a:prstGeom>
            <a:noFill/>
          </p:spPr>
          <p:txBody>
            <a:bodyPr wrap="square" rtlCol="0">
              <a:spAutoFit/>
            </a:bodyPr>
            <a:lstStyle/>
            <a:p>
              <a:pPr algn="r"/>
              <a:r>
                <a:rPr lang="en-US" sz="900" dirty="0">
                  <a:latin typeface="Arial" panose="020B0604020202020204" pitchFamily="34" charset="0"/>
                  <a:cs typeface="Arial" panose="020B0604020202020204" pitchFamily="34" charset="0"/>
                </a:rPr>
                <a:t>Proposal Development Grant Proposal Template</a:t>
              </a:r>
            </a:p>
          </p:txBody>
        </p:sp>
      </p:grpSp>
      <p:sp>
        <p:nvSpPr>
          <p:cNvPr id="9" name="Title 8">
            <a:extLst>
              <a:ext uri="{FF2B5EF4-FFF2-40B4-BE49-F238E27FC236}">
                <a16:creationId xmlns:a16="http://schemas.microsoft.com/office/drawing/2014/main" id="{BB8B0B52-DABE-411D-BE96-2373D747AF70}"/>
              </a:ext>
            </a:extLst>
          </p:cNvPr>
          <p:cNvSpPr>
            <a:spLocks noGrp="1"/>
          </p:cNvSpPr>
          <p:nvPr>
            <p:ph type="title"/>
          </p:nvPr>
        </p:nvSpPr>
        <p:spPr>
          <a:xfrm>
            <a:off x="351539" y="1039835"/>
            <a:ext cx="7603321" cy="470324"/>
          </a:xfrm>
        </p:spPr>
        <p:txBody>
          <a:bodyPr>
            <a:normAutofit/>
          </a:bodyPr>
          <a:lstStyle/>
          <a:p>
            <a:r>
              <a:rPr lang="en-US" sz="1800" dirty="0">
                <a:latin typeface="Arial" panose="020B0604020202020204" pitchFamily="34" charset="0"/>
                <a:cs typeface="Arial" panose="020B0604020202020204" pitchFamily="34" charset="0"/>
              </a:rPr>
              <a:t>FY24 Sustainability Proposal Development Grant Proposal Instructions</a:t>
            </a:r>
          </a:p>
        </p:txBody>
      </p:sp>
      <p:sp>
        <p:nvSpPr>
          <p:cNvPr id="10" name="Content Placeholder 9">
            <a:extLst>
              <a:ext uri="{FF2B5EF4-FFF2-40B4-BE49-F238E27FC236}">
                <a16:creationId xmlns:a16="http://schemas.microsoft.com/office/drawing/2014/main" id="{18D729F7-8FAB-4B88-9576-0B008F463E35}"/>
              </a:ext>
            </a:extLst>
          </p:cNvPr>
          <p:cNvSpPr>
            <a:spLocks noGrp="1"/>
          </p:cNvSpPr>
          <p:nvPr>
            <p:ph idx="1"/>
          </p:nvPr>
        </p:nvSpPr>
        <p:spPr>
          <a:xfrm>
            <a:off x="351539" y="1797248"/>
            <a:ext cx="8809238" cy="4761955"/>
          </a:xfrm>
        </p:spPr>
        <p:txBody>
          <a:bodyPr>
            <a:noAutofit/>
          </a:bodyPr>
          <a:lstStyle/>
          <a:p>
            <a:pPr marL="0" indent="0">
              <a:lnSpc>
                <a:spcPct val="150000"/>
              </a:lnSpc>
              <a:spcBef>
                <a:spcPts val="0"/>
              </a:spcBef>
              <a:buNone/>
            </a:pPr>
            <a:r>
              <a:rPr lang="en-US" sz="1000" b="1" dirty="0">
                <a:latin typeface="Arial" panose="020B0604020202020204" pitchFamily="34" charset="0"/>
                <a:cs typeface="Arial" panose="020B0604020202020204" pitchFamily="34" charset="0"/>
              </a:rPr>
              <a:t>Submission Instructions</a:t>
            </a:r>
          </a:p>
          <a:p>
            <a:pPr>
              <a:lnSpc>
                <a:spcPct val="150000"/>
              </a:lnSpc>
              <a:spcBef>
                <a:spcPts val="0"/>
              </a:spcBef>
              <a:buAutoNum type="arabicPeriod"/>
            </a:pPr>
            <a:r>
              <a:rPr lang="en-US" sz="1000" dirty="0">
                <a:latin typeface="Arial" panose="020B0604020202020204" pitchFamily="34" charset="0"/>
                <a:cs typeface="Arial" panose="020B0604020202020204" pitchFamily="34" charset="0"/>
              </a:rPr>
              <a:t>Complete the following proposal template.</a:t>
            </a:r>
          </a:p>
          <a:p>
            <a:pPr>
              <a:lnSpc>
                <a:spcPct val="150000"/>
              </a:lnSpc>
              <a:spcBef>
                <a:spcPts val="0"/>
              </a:spcBef>
              <a:buAutoNum type="arabicPeriod"/>
            </a:pPr>
            <a:r>
              <a:rPr lang="en-US" sz="1000" dirty="0">
                <a:latin typeface="Arial" panose="020B0604020202020204" pitchFamily="34" charset="0"/>
                <a:cs typeface="Arial" panose="020B0604020202020204" pitchFamily="34" charset="0"/>
              </a:rPr>
              <a:t>Save the proposal as a single PDF document using the following filename format: PI Last Name-First Name-SI-</a:t>
            </a:r>
            <a:r>
              <a:rPr lang="en-US" sz="1000" dirty="0" err="1">
                <a:latin typeface="Arial" panose="020B0604020202020204" pitchFamily="34" charset="0"/>
                <a:cs typeface="Arial" panose="020B0604020202020204" pitchFamily="34" charset="0"/>
              </a:rPr>
              <a:t>PDProposal</a:t>
            </a:r>
            <a:endParaRPr lang="en-US" sz="1000" dirty="0">
              <a:latin typeface="Arial" panose="020B0604020202020204" pitchFamily="34" charset="0"/>
              <a:cs typeface="Arial" panose="020B0604020202020204" pitchFamily="34" charset="0"/>
            </a:endParaRPr>
          </a:p>
          <a:p>
            <a:pPr>
              <a:lnSpc>
                <a:spcPct val="150000"/>
              </a:lnSpc>
              <a:spcBef>
                <a:spcPts val="0"/>
              </a:spcBef>
              <a:buAutoNum type="arabicPeriod"/>
            </a:pPr>
            <a:r>
              <a:rPr lang="en-US" sz="1000" dirty="0">
                <a:latin typeface="Arial" panose="020B0604020202020204" pitchFamily="34" charset="0"/>
                <a:cs typeface="Arial" panose="020B0604020202020204" pitchFamily="34" charset="0"/>
              </a:rPr>
              <a:t>Save written support from department chair as a PDF document using the following filename format: PI Last Name-First Name-SI-</a:t>
            </a:r>
            <a:r>
              <a:rPr lang="en-US" sz="1000" dirty="0" err="1">
                <a:latin typeface="Arial" panose="020B0604020202020204" pitchFamily="34" charset="0"/>
                <a:cs typeface="Arial" panose="020B0604020202020204" pitchFamily="34" charset="0"/>
              </a:rPr>
              <a:t>PDProposal</a:t>
            </a:r>
            <a:r>
              <a:rPr lang="en-US" sz="1000" dirty="0">
                <a:latin typeface="Arial" panose="020B0604020202020204" pitchFamily="34" charset="0"/>
                <a:cs typeface="Arial" panose="020B0604020202020204" pitchFamily="34" charset="0"/>
              </a:rPr>
              <a:t>-LOS</a:t>
            </a:r>
          </a:p>
          <a:p>
            <a:pPr>
              <a:lnSpc>
                <a:spcPct val="150000"/>
              </a:lnSpc>
              <a:spcBef>
                <a:spcPts val="0"/>
              </a:spcBef>
              <a:buAutoNum type="arabicPeriod"/>
            </a:pPr>
            <a:r>
              <a:rPr lang="en-US" sz="1000" dirty="0">
                <a:latin typeface="Arial" panose="020B0604020202020204" pitchFamily="34" charset="0"/>
                <a:cs typeface="Arial" panose="020B0604020202020204" pitchFamily="34" charset="0"/>
              </a:rPr>
              <a:t>Upload both documents to </a:t>
            </a:r>
            <a:r>
              <a:rPr lang="en-US" sz="1000" dirty="0">
                <a:latin typeface="Arial" panose="020B0604020202020204" pitchFamily="34" charset="0"/>
                <a:cs typeface="Arial" panose="020B0604020202020204" pitchFamily="34" charset="0"/>
                <a:hlinkClick r:id="rId3"/>
              </a:rPr>
              <a:t>https://orapps.osu.edu/fundops/admin/opportunity</a:t>
            </a:r>
            <a:r>
              <a:rPr lang="en-US" sz="1000">
                <a:latin typeface="Arial" panose="020B0604020202020204" pitchFamily="34" charset="0"/>
                <a:cs typeface="Arial" panose="020B0604020202020204" pitchFamily="34" charset="0"/>
                <a:hlinkClick r:id="rId3"/>
              </a:rPr>
              <a:t>/5724</a:t>
            </a:r>
            <a:r>
              <a:rPr lang="en-US" sz="1000">
                <a:latin typeface="Arial" panose="020B0604020202020204" pitchFamily="34" charset="0"/>
                <a:cs typeface="Arial" panose="020B0604020202020204" pitchFamily="34" charset="0"/>
              </a:rPr>
              <a:t>  </a:t>
            </a:r>
            <a:endParaRPr lang="en-US" sz="1000" dirty="0">
              <a:latin typeface="Arial" panose="020B0604020202020204" pitchFamily="34" charset="0"/>
              <a:cs typeface="Arial" panose="020B0604020202020204" pitchFamily="34" charset="0"/>
            </a:endParaRPr>
          </a:p>
          <a:p>
            <a:pPr>
              <a:lnSpc>
                <a:spcPct val="150000"/>
              </a:lnSpc>
              <a:spcBef>
                <a:spcPts val="0"/>
              </a:spcBef>
              <a:buAutoNum type="arabicPeriod"/>
            </a:pPr>
            <a:endParaRPr lang="en-US" sz="1000" b="1" dirty="0">
              <a:latin typeface="Arial" panose="020B0604020202020204" pitchFamily="34" charset="0"/>
              <a:cs typeface="Arial" panose="020B0604020202020204" pitchFamily="34" charset="0"/>
            </a:endParaRPr>
          </a:p>
          <a:p>
            <a:pPr marL="0" indent="0">
              <a:lnSpc>
                <a:spcPct val="150000"/>
              </a:lnSpc>
              <a:spcBef>
                <a:spcPts val="0"/>
              </a:spcBef>
              <a:buNone/>
            </a:pPr>
            <a:r>
              <a:rPr lang="en-US" sz="1000" b="1" dirty="0">
                <a:latin typeface="Arial" panose="020B0604020202020204" pitchFamily="34" charset="0"/>
                <a:cs typeface="Arial" panose="020B0604020202020204" pitchFamily="34" charset="0"/>
              </a:rPr>
              <a:t>Quad Chart Instructions</a:t>
            </a:r>
          </a:p>
          <a:p>
            <a:pPr>
              <a:lnSpc>
                <a:spcPct val="150000"/>
              </a:lnSpc>
              <a:spcBef>
                <a:spcPts val="0"/>
              </a:spcBef>
              <a:buAutoNum type="arabicPeriod"/>
            </a:pPr>
            <a:r>
              <a:rPr lang="en-US" sz="1000" dirty="0">
                <a:latin typeface="Arial" panose="020B0604020202020204" pitchFamily="34" charset="0"/>
                <a:cs typeface="Arial" panose="020B0604020202020204" pitchFamily="34" charset="0"/>
              </a:rPr>
              <a:t>Quad charts may not exceed 1 page</a:t>
            </a:r>
          </a:p>
          <a:p>
            <a:pPr>
              <a:lnSpc>
                <a:spcPct val="150000"/>
              </a:lnSpc>
              <a:spcBef>
                <a:spcPts val="0"/>
              </a:spcBef>
              <a:buAutoNum type="arabicPeriod"/>
            </a:pPr>
            <a:r>
              <a:rPr lang="en-US" sz="1000" dirty="0">
                <a:latin typeface="Arial" panose="020B0604020202020204" pitchFamily="34" charset="0"/>
                <a:cs typeface="Arial" panose="020B0604020202020204" pitchFamily="34" charset="0"/>
              </a:rPr>
              <a:t>Use 10-pt Arial or Arial Narrow font</a:t>
            </a:r>
          </a:p>
          <a:p>
            <a:pPr>
              <a:lnSpc>
                <a:spcPct val="150000"/>
              </a:lnSpc>
              <a:spcBef>
                <a:spcPts val="0"/>
              </a:spcBef>
              <a:buAutoNum type="arabicPeriod"/>
            </a:pPr>
            <a:r>
              <a:rPr lang="en-US" sz="1000" dirty="0">
                <a:latin typeface="Arial" panose="020B0604020202020204" pitchFamily="34" charset="0"/>
                <a:cs typeface="Arial" panose="020B0604020202020204" pitchFamily="34" charset="0"/>
              </a:rPr>
              <a:t>You may reorder or resize the quadrants</a:t>
            </a:r>
          </a:p>
          <a:p>
            <a:pPr>
              <a:lnSpc>
                <a:spcPct val="150000"/>
              </a:lnSpc>
              <a:spcBef>
                <a:spcPts val="0"/>
              </a:spcBef>
              <a:buAutoNum type="arabicPeriod"/>
            </a:pPr>
            <a:r>
              <a:rPr lang="en-US" sz="1000" dirty="0">
                <a:latin typeface="Arial" panose="020B0604020202020204" pitchFamily="34" charset="0"/>
                <a:cs typeface="Arial" panose="020B0604020202020204" pitchFamily="34" charset="0"/>
              </a:rPr>
              <a:t>Figures are acceptable</a:t>
            </a:r>
          </a:p>
          <a:p>
            <a:pPr>
              <a:lnSpc>
                <a:spcPct val="150000"/>
              </a:lnSpc>
              <a:spcBef>
                <a:spcPts val="0"/>
              </a:spcBef>
              <a:buAutoNum type="arabicPeriod"/>
            </a:pPr>
            <a:r>
              <a:rPr lang="en-US" sz="1000" dirty="0">
                <a:latin typeface="Arial" panose="020B0604020202020204" pitchFamily="34" charset="0"/>
                <a:cs typeface="Arial" panose="020B0604020202020204" pitchFamily="34" charset="0"/>
              </a:rPr>
              <a:t>All four quadrants must be completed</a:t>
            </a:r>
          </a:p>
          <a:p>
            <a:pPr>
              <a:lnSpc>
                <a:spcPct val="150000"/>
              </a:lnSpc>
              <a:spcBef>
                <a:spcPts val="0"/>
              </a:spcBef>
              <a:buAutoNum type="arabicPeriod"/>
            </a:pPr>
            <a:r>
              <a:rPr lang="en-US" sz="1000" dirty="0">
                <a:latin typeface="Arial" panose="020B0604020202020204" pitchFamily="34" charset="0"/>
                <a:cs typeface="Arial" panose="020B0604020202020204" pitchFamily="34" charset="0"/>
              </a:rPr>
              <a:t>You may use narrative text or bulleted lists to address quadrant prompts</a:t>
            </a:r>
          </a:p>
          <a:p>
            <a:pPr>
              <a:lnSpc>
                <a:spcPct val="150000"/>
              </a:lnSpc>
              <a:spcBef>
                <a:spcPts val="0"/>
              </a:spcBef>
              <a:buAutoNum type="arabicPeriod"/>
            </a:pPr>
            <a:r>
              <a:rPr lang="en-US" sz="1000" dirty="0">
                <a:latin typeface="Arial" panose="020B0604020202020204" pitchFamily="34" charset="0"/>
                <a:cs typeface="Arial" panose="020B0604020202020204" pitchFamily="34" charset="0"/>
              </a:rPr>
              <a:t>Use language that is understandable to people in other disciplines</a:t>
            </a:r>
          </a:p>
          <a:p>
            <a:pPr>
              <a:lnSpc>
                <a:spcPct val="150000"/>
              </a:lnSpc>
              <a:spcBef>
                <a:spcPts val="0"/>
              </a:spcBef>
              <a:buAutoNum type="arabicPeriod"/>
            </a:pPr>
            <a:endParaRPr lang="en-US" sz="1000" dirty="0">
              <a:latin typeface="Arial" panose="020B0604020202020204" pitchFamily="34" charset="0"/>
              <a:cs typeface="Arial" panose="020B0604020202020204" pitchFamily="34" charset="0"/>
            </a:endParaRPr>
          </a:p>
          <a:p>
            <a:pPr marL="0" indent="0">
              <a:lnSpc>
                <a:spcPct val="150000"/>
              </a:lnSpc>
              <a:spcBef>
                <a:spcPts val="0"/>
              </a:spcBef>
              <a:buNone/>
            </a:pPr>
            <a:r>
              <a:rPr lang="en-US" sz="1000" b="1" dirty="0">
                <a:latin typeface="Arial" panose="020B0604020202020204" pitchFamily="34" charset="0"/>
                <a:cs typeface="Arial" panose="020B0604020202020204" pitchFamily="34" charset="0"/>
              </a:rPr>
              <a:t>Questions</a:t>
            </a:r>
          </a:p>
          <a:p>
            <a:pPr marL="0" indent="0">
              <a:lnSpc>
                <a:spcPct val="150000"/>
              </a:lnSpc>
              <a:spcBef>
                <a:spcPts val="0"/>
              </a:spcBef>
              <a:buNone/>
            </a:pPr>
            <a:r>
              <a:rPr lang="en-US" sz="1000" dirty="0">
                <a:latin typeface="Arial" panose="020B0604020202020204" pitchFamily="34" charset="0"/>
                <a:cs typeface="Arial" panose="020B0604020202020204" pitchFamily="34" charset="0"/>
              </a:rPr>
              <a:t>Contact Courtney Price, SI Research Program Manager (</a:t>
            </a:r>
            <a:r>
              <a:rPr lang="en-US" sz="1000" dirty="0">
                <a:latin typeface="Arial" panose="020B0604020202020204" pitchFamily="34" charset="0"/>
                <a:cs typeface="Arial" panose="020B0604020202020204" pitchFamily="34" charset="0"/>
                <a:hlinkClick r:id="rId4"/>
              </a:rPr>
              <a:t>price.1217@osu.edu</a:t>
            </a:r>
            <a:r>
              <a:rPr lang="en-US" sz="1000" dirty="0">
                <a:latin typeface="Arial" panose="020B0604020202020204" pitchFamily="34" charset="0"/>
                <a:cs typeface="Arial" panose="020B0604020202020204" pitchFamily="34" charset="0"/>
              </a:rPr>
              <a:t>, 614-292-8208)</a:t>
            </a:r>
          </a:p>
        </p:txBody>
      </p:sp>
    </p:spTree>
    <p:extLst>
      <p:ext uri="{BB962C8B-B14F-4D97-AF65-F5344CB8AC3E}">
        <p14:creationId xmlns:p14="http://schemas.microsoft.com/office/powerpoint/2010/main" val="704456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0E6E52-B2DF-4330-A805-35301808B018}"/>
              </a:ext>
            </a:extLst>
          </p:cNvPr>
          <p:cNvSpPr>
            <a:spLocks noGrp="1"/>
          </p:cNvSpPr>
          <p:nvPr>
            <p:ph idx="1"/>
          </p:nvPr>
        </p:nvSpPr>
        <p:spPr>
          <a:xfrm>
            <a:off x="270021" y="679508"/>
            <a:ext cx="8632796" cy="5957293"/>
          </a:xfrm>
        </p:spPr>
        <p:txBody>
          <a:bodyPr vert="horz" lIns="91440" tIns="45720" rIns="91440" bIns="45720" rtlCol="0" anchor="t">
            <a:normAutofit/>
          </a:bodyPr>
          <a:lstStyle/>
          <a:p>
            <a:pPr marL="0" indent="0">
              <a:lnSpc>
                <a:spcPct val="150000"/>
              </a:lnSpc>
              <a:spcBef>
                <a:spcPts val="0"/>
              </a:spcBef>
              <a:buNone/>
            </a:pPr>
            <a:r>
              <a:rPr lang="en-US" sz="1000" b="1" dirty="0">
                <a:latin typeface="Arial" panose="020B0604020202020204" pitchFamily="34" charset="0"/>
                <a:cs typeface="Arial" panose="020B0604020202020204" pitchFamily="34" charset="0"/>
              </a:rPr>
              <a:t>Tentative Project Title: </a:t>
            </a:r>
          </a:p>
          <a:p>
            <a:pPr marL="0" indent="0">
              <a:lnSpc>
                <a:spcPct val="150000"/>
              </a:lnSpc>
              <a:spcBef>
                <a:spcPts val="0"/>
              </a:spcBef>
              <a:buNone/>
            </a:pPr>
            <a:endParaRPr lang="en-US" sz="1000" b="1" dirty="0">
              <a:latin typeface="Arial" panose="020B0604020202020204" pitchFamily="34" charset="0"/>
              <a:cs typeface="Arial" panose="020B0604020202020204" pitchFamily="34" charset="0"/>
            </a:endParaRPr>
          </a:p>
          <a:p>
            <a:pPr marL="0" indent="0">
              <a:lnSpc>
                <a:spcPct val="150000"/>
              </a:lnSpc>
              <a:spcBef>
                <a:spcPts val="0"/>
              </a:spcBef>
              <a:buNone/>
            </a:pPr>
            <a:r>
              <a:rPr lang="en-US" sz="1000" b="1" dirty="0">
                <a:latin typeface="Arial" panose="020B0604020202020204" pitchFamily="34" charset="0"/>
                <a:cs typeface="Arial" panose="020B0604020202020204" pitchFamily="34" charset="0"/>
              </a:rPr>
              <a:t>PI Contact Information </a:t>
            </a:r>
          </a:p>
          <a:p>
            <a:pPr marL="0" indent="0">
              <a:lnSpc>
                <a:spcPct val="150000"/>
              </a:lnSpc>
              <a:spcBef>
                <a:spcPts val="0"/>
              </a:spcBef>
              <a:buNone/>
            </a:pPr>
            <a:r>
              <a:rPr lang="en-US" sz="1000" dirty="0">
                <a:latin typeface="Arial" panose="020B0604020202020204" pitchFamily="34" charset="0"/>
                <a:cs typeface="Arial" panose="020B0604020202020204" pitchFamily="34" charset="0"/>
              </a:rPr>
              <a:t>Name, title, department(s), email</a:t>
            </a:r>
          </a:p>
          <a:p>
            <a:pPr marL="0" indent="0">
              <a:lnSpc>
                <a:spcPct val="150000"/>
              </a:lnSpc>
              <a:spcBef>
                <a:spcPts val="0"/>
              </a:spcBef>
              <a:buNone/>
            </a:pPr>
            <a:endParaRPr lang="en-US" sz="1000" b="1" dirty="0">
              <a:latin typeface="Arial" panose="020B0604020202020204" pitchFamily="34" charset="0"/>
              <a:cs typeface="Arial" panose="020B0604020202020204" pitchFamily="34" charset="0"/>
            </a:endParaRPr>
          </a:p>
          <a:p>
            <a:pPr marL="0" indent="0">
              <a:lnSpc>
                <a:spcPct val="150000"/>
              </a:lnSpc>
              <a:spcBef>
                <a:spcPts val="0"/>
              </a:spcBef>
              <a:buNone/>
            </a:pPr>
            <a:r>
              <a:rPr lang="en-US" sz="1000" b="1" dirty="0">
                <a:latin typeface="Arial" panose="020B0604020202020204" pitchFamily="34" charset="0"/>
                <a:cs typeface="Arial" panose="020B0604020202020204" pitchFamily="34" charset="0"/>
              </a:rPr>
              <a:t>Ohio State Team Roster </a:t>
            </a:r>
            <a:r>
              <a:rPr lang="en-US" sz="1000" dirty="0">
                <a:latin typeface="Arial" panose="020B0604020202020204" pitchFamily="34" charset="0"/>
                <a:cs typeface="Arial" panose="020B0604020202020204" pitchFamily="34" charset="0"/>
              </a:rPr>
              <a:t>(add lines as necessary)</a:t>
            </a:r>
          </a:p>
          <a:p>
            <a:pPr>
              <a:lnSpc>
                <a:spcPct val="150000"/>
              </a:lnSpc>
              <a:spcBef>
                <a:spcPts val="0"/>
              </a:spcBef>
            </a:pPr>
            <a:r>
              <a:rPr lang="en-US" sz="1000" dirty="0">
                <a:latin typeface="Arial" panose="020B0604020202020204" pitchFamily="34" charset="0"/>
                <a:cs typeface="Arial" panose="020B0604020202020204" pitchFamily="34" charset="0"/>
              </a:rPr>
              <a:t>Name, title, department(s), relevant expertise/role in project</a:t>
            </a:r>
          </a:p>
          <a:p>
            <a:pPr>
              <a:lnSpc>
                <a:spcPct val="150000"/>
              </a:lnSpc>
              <a:spcBef>
                <a:spcPts val="0"/>
              </a:spcBef>
            </a:pPr>
            <a:r>
              <a:rPr lang="en-US" sz="1000" dirty="0">
                <a:latin typeface="Arial" panose="020B0604020202020204" pitchFamily="34" charset="0"/>
                <a:cs typeface="Arial" panose="020B0604020202020204" pitchFamily="34" charset="0"/>
              </a:rPr>
              <a:t>Name, title, departments(s), relevant expertise/role in project</a:t>
            </a:r>
          </a:p>
          <a:p>
            <a:pPr marL="0" indent="0">
              <a:lnSpc>
                <a:spcPct val="150000"/>
              </a:lnSpc>
              <a:spcBef>
                <a:spcPts val="0"/>
              </a:spcBef>
              <a:buNone/>
            </a:pPr>
            <a:endParaRPr lang="en-US" sz="1000" b="1" dirty="0">
              <a:latin typeface="Arial" panose="020B0604020202020204" pitchFamily="34" charset="0"/>
              <a:cs typeface="Arial" panose="020B0604020202020204" pitchFamily="34" charset="0"/>
            </a:endParaRPr>
          </a:p>
          <a:p>
            <a:pPr marL="0" indent="0">
              <a:lnSpc>
                <a:spcPct val="150000"/>
              </a:lnSpc>
              <a:spcBef>
                <a:spcPts val="0"/>
              </a:spcBef>
              <a:buNone/>
            </a:pPr>
            <a:r>
              <a:rPr lang="en-US" sz="1000" b="1" dirty="0">
                <a:latin typeface="Arial" panose="020B0604020202020204" pitchFamily="34" charset="0"/>
                <a:cs typeface="Arial" panose="020B0604020202020204" pitchFamily="34" charset="0"/>
              </a:rPr>
              <a:t>Target Funding Opportunity Details*</a:t>
            </a:r>
          </a:p>
          <a:p>
            <a:pPr>
              <a:lnSpc>
                <a:spcPct val="150000"/>
              </a:lnSpc>
              <a:spcBef>
                <a:spcPts val="0"/>
              </a:spcBef>
            </a:pPr>
            <a:r>
              <a:rPr lang="en-US" sz="1000" dirty="0">
                <a:latin typeface="Arial" panose="020B0604020202020204" pitchFamily="34" charset="0"/>
                <a:cs typeface="Arial" panose="020B0604020202020204" pitchFamily="34" charset="0"/>
              </a:rPr>
              <a:t>Name of agency</a:t>
            </a:r>
          </a:p>
          <a:p>
            <a:pPr>
              <a:lnSpc>
                <a:spcPct val="150000"/>
              </a:lnSpc>
              <a:spcBef>
                <a:spcPts val="0"/>
              </a:spcBef>
            </a:pPr>
            <a:r>
              <a:rPr lang="en-US" sz="1000" dirty="0">
                <a:latin typeface="Arial" panose="020B0604020202020204" pitchFamily="34" charset="0"/>
                <a:cs typeface="Arial" panose="020B0604020202020204" pitchFamily="34" charset="0"/>
              </a:rPr>
              <a:t>Funding opportunity title</a:t>
            </a:r>
          </a:p>
          <a:p>
            <a:pPr>
              <a:lnSpc>
                <a:spcPct val="150000"/>
              </a:lnSpc>
              <a:spcBef>
                <a:spcPts val="0"/>
              </a:spcBef>
            </a:pPr>
            <a:r>
              <a:rPr lang="en-US" sz="1000" dirty="0">
                <a:latin typeface="Arial" panose="020B0604020202020204" pitchFamily="34" charset="0"/>
                <a:cs typeface="Arial" panose="020B0604020202020204" pitchFamily="34" charset="0"/>
              </a:rPr>
              <a:t>Link to electronic RFP or opportunity description</a:t>
            </a:r>
          </a:p>
          <a:p>
            <a:pPr>
              <a:lnSpc>
                <a:spcPct val="150000"/>
              </a:lnSpc>
              <a:spcBef>
                <a:spcPts val="0"/>
              </a:spcBef>
            </a:pPr>
            <a:r>
              <a:rPr lang="en-US" sz="1000" dirty="0">
                <a:latin typeface="Arial" panose="020B0604020202020204" pitchFamily="34" charset="0"/>
                <a:cs typeface="Arial" panose="020B0604020202020204" pitchFamily="34" charset="0"/>
              </a:rPr>
              <a:t>Budget range</a:t>
            </a:r>
          </a:p>
          <a:p>
            <a:pPr>
              <a:lnSpc>
                <a:spcPct val="150000"/>
              </a:lnSpc>
              <a:spcBef>
                <a:spcPts val="0"/>
              </a:spcBef>
            </a:pPr>
            <a:r>
              <a:rPr lang="en-US" sz="1000" dirty="0">
                <a:latin typeface="Arial" panose="020B0604020202020204" pitchFamily="34" charset="0"/>
                <a:cs typeface="Arial" panose="020B0604020202020204" pitchFamily="34" charset="0"/>
              </a:rPr>
              <a:t>Submission deadline</a:t>
            </a:r>
          </a:p>
          <a:p>
            <a:pPr>
              <a:lnSpc>
                <a:spcPct val="150000"/>
              </a:lnSpc>
              <a:spcBef>
                <a:spcPts val="0"/>
              </a:spcBef>
            </a:pPr>
            <a:r>
              <a:rPr lang="en-US" sz="1000" dirty="0">
                <a:latin typeface="Arial" panose="020B0604020202020204" pitchFamily="34" charset="0"/>
                <a:cs typeface="Arial" panose="020B0604020202020204" pitchFamily="34" charset="0"/>
              </a:rPr>
              <a:t>If the target funding opportunity has not yet been announced, please 1) indicate how certain a future announcement is, and 2) provide as much detail about the future solicitation as possible to inform the review process. </a:t>
            </a:r>
          </a:p>
          <a:p>
            <a:pPr marL="0" indent="0">
              <a:lnSpc>
                <a:spcPct val="150000"/>
              </a:lnSpc>
              <a:spcBef>
                <a:spcPts val="0"/>
              </a:spcBef>
              <a:buNone/>
            </a:pPr>
            <a:endParaRPr lang="en-US" sz="1000" b="1" dirty="0">
              <a:latin typeface="Arial" panose="020B0604020202020204" pitchFamily="34" charset="0"/>
              <a:cs typeface="Arial" panose="020B0604020202020204" pitchFamily="34" charset="0"/>
            </a:endParaRPr>
          </a:p>
          <a:p>
            <a:pPr marL="0" indent="0">
              <a:lnSpc>
                <a:spcPct val="150000"/>
              </a:lnSpc>
              <a:spcBef>
                <a:spcPts val="0"/>
              </a:spcBef>
              <a:buNone/>
            </a:pPr>
            <a:r>
              <a:rPr lang="en-US" sz="1000" b="1" dirty="0">
                <a:latin typeface="Arial" panose="020B0604020202020204" pitchFamily="34" charset="0"/>
                <a:cs typeface="Arial" panose="020B0604020202020204" pitchFamily="34" charset="0"/>
              </a:rPr>
              <a:t>Total funds requested for proposal development: </a:t>
            </a:r>
            <a:r>
              <a:rPr lang="en-US" sz="1000" dirty="0">
                <a:latin typeface="Arial" panose="020B0604020202020204" pitchFamily="34" charset="0"/>
                <a:cs typeface="Arial" panose="020B0604020202020204" pitchFamily="34" charset="0"/>
              </a:rPr>
              <a:t>$-----</a:t>
            </a:r>
          </a:p>
          <a:p>
            <a:pPr marL="0" indent="0">
              <a:lnSpc>
                <a:spcPct val="150000"/>
              </a:lnSpc>
              <a:spcBef>
                <a:spcPts val="0"/>
              </a:spcBef>
              <a:buNone/>
            </a:pPr>
            <a:endParaRPr lang="en-US" sz="1000" b="1" dirty="0">
              <a:latin typeface="Arial" panose="020B0604020202020204" pitchFamily="34" charset="0"/>
              <a:cs typeface="Arial" panose="020B0604020202020204" pitchFamily="34" charset="0"/>
            </a:endParaRPr>
          </a:p>
          <a:p>
            <a:pPr marL="0" indent="0">
              <a:lnSpc>
                <a:spcPct val="150000"/>
              </a:lnSpc>
              <a:spcBef>
                <a:spcPts val="0"/>
              </a:spcBef>
              <a:buNone/>
            </a:pPr>
            <a:r>
              <a:rPr lang="en-US" sz="1000" b="1" dirty="0">
                <a:latin typeface="Arial"/>
                <a:cs typeface="Arial"/>
              </a:rPr>
              <a:t>Budget Justification </a:t>
            </a:r>
            <a:r>
              <a:rPr lang="en-US" sz="1000" dirty="0">
                <a:latin typeface="Arial"/>
                <a:cs typeface="Arial"/>
              </a:rPr>
              <a:t>(please explain how these funds will be used to support the development of the target proposal; if requesting a course buyout please indicate if the necessary approvals have been obtained from department/college leadership)</a:t>
            </a:r>
            <a:endParaRPr lang="en-US" sz="1000" b="1" dirty="0">
              <a:latin typeface="Arial"/>
              <a:cs typeface="Arial"/>
            </a:endParaRPr>
          </a:p>
          <a:p>
            <a:pPr marL="0" indent="0">
              <a:buNone/>
            </a:pPr>
            <a:endParaRPr lang="en-US" sz="900" dirty="0"/>
          </a:p>
        </p:txBody>
      </p:sp>
      <p:grpSp>
        <p:nvGrpSpPr>
          <p:cNvPr id="4" name="Group 3">
            <a:extLst>
              <a:ext uri="{FF2B5EF4-FFF2-40B4-BE49-F238E27FC236}">
                <a16:creationId xmlns:a16="http://schemas.microsoft.com/office/drawing/2014/main" id="{4696FF61-2E0F-43FA-A1CD-C2307B944B13}"/>
              </a:ext>
            </a:extLst>
          </p:cNvPr>
          <p:cNvGrpSpPr/>
          <p:nvPr/>
        </p:nvGrpSpPr>
        <p:grpSpPr>
          <a:xfrm>
            <a:off x="252319" y="183329"/>
            <a:ext cx="8639361" cy="283489"/>
            <a:chOff x="217050" y="253527"/>
            <a:chExt cx="11519148" cy="377985"/>
          </a:xfrm>
        </p:grpSpPr>
        <p:pic>
          <p:nvPicPr>
            <p:cNvPr id="5" name="Picture 4">
              <a:extLst>
                <a:ext uri="{FF2B5EF4-FFF2-40B4-BE49-F238E27FC236}">
                  <a16:creationId xmlns:a16="http://schemas.microsoft.com/office/drawing/2014/main" id="{BE2F611F-EC33-427C-8104-9B91C30044DF}"/>
                </a:ext>
              </a:extLst>
            </p:cNvPr>
            <p:cNvPicPr>
              <a:picLocks noChangeAspect="1"/>
            </p:cNvPicPr>
            <p:nvPr/>
          </p:nvPicPr>
          <p:blipFill>
            <a:blip r:embed="rId2"/>
            <a:stretch>
              <a:fillRect/>
            </a:stretch>
          </p:blipFill>
          <p:spPr>
            <a:xfrm>
              <a:off x="217050" y="253527"/>
              <a:ext cx="2597121" cy="377985"/>
            </a:xfrm>
            <a:prstGeom prst="rect">
              <a:avLst/>
            </a:prstGeom>
          </p:spPr>
        </p:pic>
        <p:sp>
          <p:nvSpPr>
            <p:cNvPr id="6" name="TextBox 5">
              <a:extLst>
                <a:ext uri="{FF2B5EF4-FFF2-40B4-BE49-F238E27FC236}">
                  <a16:creationId xmlns:a16="http://schemas.microsoft.com/office/drawing/2014/main" id="{7C9BED65-05EE-40C0-9BA4-3524F8FFE8FD}"/>
                </a:ext>
              </a:extLst>
            </p:cNvPr>
            <p:cNvSpPr txBox="1"/>
            <p:nvPr/>
          </p:nvSpPr>
          <p:spPr>
            <a:xfrm>
              <a:off x="7944374" y="304020"/>
              <a:ext cx="3791824" cy="307776"/>
            </a:xfrm>
            <a:prstGeom prst="rect">
              <a:avLst/>
            </a:prstGeom>
            <a:noFill/>
          </p:spPr>
          <p:txBody>
            <a:bodyPr wrap="square" rtlCol="0">
              <a:spAutoFit/>
            </a:bodyPr>
            <a:lstStyle/>
            <a:p>
              <a:pPr algn="r"/>
              <a:r>
                <a:rPr lang="en-US" sz="900" dirty="0">
                  <a:latin typeface="Arial" panose="020B0604020202020204" pitchFamily="34" charset="0"/>
                  <a:cs typeface="Arial" panose="020B0604020202020204" pitchFamily="34" charset="0"/>
                </a:rPr>
                <a:t>Proposal Development Grant Proposal </a:t>
              </a:r>
              <a:r>
                <a:rPr lang="en-US" sz="900" b="1" dirty="0">
                  <a:latin typeface="Arial" panose="020B0604020202020204" pitchFamily="34" charset="0"/>
                  <a:cs typeface="Arial" panose="020B0604020202020204" pitchFamily="34" charset="0"/>
                </a:rPr>
                <a:t>Cover Page</a:t>
              </a:r>
            </a:p>
          </p:txBody>
        </p:sp>
      </p:grpSp>
    </p:spTree>
    <p:extLst>
      <p:ext uri="{BB962C8B-B14F-4D97-AF65-F5344CB8AC3E}">
        <p14:creationId xmlns:p14="http://schemas.microsoft.com/office/powerpoint/2010/main" val="2572820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0E1928C-AE3D-4F3F-B7C4-287E5E794A33}"/>
              </a:ext>
            </a:extLst>
          </p:cNvPr>
          <p:cNvGrpSpPr/>
          <p:nvPr/>
        </p:nvGrpSpPr>
        <p:grpSpPr>
          <a:xfrm>
            <a:off x="252319" y="183329"/>
            <a:ext cx="8639361" cy="283489"/>
            <a:chOff x="217050" y="253527"/>
            <a:chExt cx="11519148" cy="377985"/>
          </a:xfrm>
        </p:grpSpPr>
        <p:pic>
          <p:nvPicPr>
            <p:cNvPr id="3" name="Picture 2">
              <a:extLst>
                <a:ext uri="{FF2B5EF4-FFF2-40B4-BE49-F238E27FC236}">
                  <a16:creationId xmlns:a16="http://schemas.microsoft.com/office/drawing/2014/main" id="{E0F5BA76-4320-4BCB-9A6E-21D7F4B7DA17}"/>
                </a:ext>
              </a:extLst>
            </p:cNvPr>
            <p:cNvPicPr>
              <a:picLocks noChangeAspect="1"/>
            </p:cNvPicPr>
            <p:nvPr/>
          </p:nvPicPr>
          <p:blipFill>
            <a:blip r:embed="rId2"/>
            <a:stretch>
              <a:fillRect/>
            </a:stretch>
          </p:blipFill>
          <p:spPr>
            <a:xfrm>
              <a:off x="217050" y="253527"/>
              <a:ext cx="2597121" cy="377985"/>
            </a:xfrm>
            <a:prstGeom prst="rect">
              <a:avLst/>
            </a:prstGeom>
          </p:spPr>
        </p:pic>
        <p:sp>
          <p:nvSpPr>
            <p:cNvPr id="4" name="TextBox 3">
              <a:extLst>
                <a:ext uri="{FF2B5EF4-FFF2-40B4-BE49-F238E27FC236}">
                  <a16:creationId xmlns:a16="http://schemas.microsoft.com/office/drawing/2014/main" id="{539EFD4B-BAF5-489D-ABDE-7B92A90B0B98}"/>
                </a:ext>
              </a:extLst>
            </p:cNvPr>
            <p:cNvSpPr txBox="1"/>
            <p:nvPr/>
          </p:nvSpPr>
          <p:spPr>
            <a:xfrm>
              <a:off x="6994489" y="304020"/>
              <a:ext cx="4741709" cy="307776"/>
            </a:xfrm>
            <a:prstGeom prst="rect">
              <a:avLst/>
            </a:prstGeom>
            <a:noFill/>
          </p:spPr>
          <p:txBody>
            <a:bodyPr wrap="square" rtlCol="0">
              <a:spAutoFit/>
            </a:bodyPr>
            <a:lstStyle/>
            <a:p>
              <a:pPr algn="r"/>
              <a:r>
                <a:rPr lang="en-US" sz="900" dirty="0">
                  <a:latin typeface="Arial" panose="020B0604020202020204" pitchFamily="34" charset="0"/>
                  <a:cs typeface="Arial" panose="020B0604020202020204" pitchFamily="34" charset="0"/>
                </a:rPr>
                <a:t>Proposal Development Grant Proposal </a:t>
              </a:r>
              <a:r>
                <a:rPr lang="en-US" sz="900" b="1" dirty="0">
                  <a:latin typeface="Arial" panose="020B0604020202020204" pitchFamily="34" charset="0"/>
                  <a:cs typeface="Arial" panose="020B0604020202020204" pitchFamily="34" charset="0"/>
                </a:rPr>
                <a:t>Planning Summary</a:t>
              </a:r>
            </a:p>
          </p:txBody>
        </p:sp>
      </p:grpSp>
      <p:sp>
        <p:nvSpPr>
          <p:cNvPr id="8" name="Content Placeholder 2">
            <a:extLst>
              <a:ext uri="{FF2B5EF4-FFF2-40B4-BE49-F238E27FC236}">
                <a16:creationId xmlns:a16="http://schemas.microsoft.com/office/drawing/2014/main" id="{76D45393-8330-48D3-A7D4-EB537D3906A1}"/>
              </a:ext>
            </a:extLst>
          </p:cNvPr>
          <p:cNvSpPr txBox="1">
            <a:spLocks/>
          </p:cNvSpPr>
          <p:nvPr/>
        </p:nvSpPr>
        <p:spPr>
          <a:xfrm>
            <a:off x="258884" y="717378"/>
            <a:ext cx="8632796" cy="5957293"/>
          </a:xfrm>
          <a:prstGeom prst="rect">
            <a:avLst/>
          </a:prstGeom>
        </p:spPr>
        <p:txBody>
          <a:bodyPr lIns="91440" tIns="45720" rIns="91440" bIns="4572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0"/>
              </a:spcBef>
              <a:buFont typeface="Arial" panose="020B0604020202020204" pitchFamily="34" charset="0"/>
              <a:buNone/>
            </a:pPr>
            <a:r>
              <a:rPr lang="en-US" sz="1000" b="1" dirty="0">
                <a:latin typeface="Arial" panose="020B0604020202020204" pitchFamily="34" charset="0"/>
                <a:cs typeface="Arial" panose="020B0604020202020204" pitchFamily="34" charset="0"/>
              </a:rPr>
              <a:t>Tentative Project Title: </a:t>
            </a:r>
          </a:p>
          <a:p>
            <a:pPr marL="0" indent="0">
              <a:lnSpc>
                <a:spcPct val="150000"/>
              </a:lnSpc>
              <a:spcBef>
                <a:spcPts val="0"/>
              </a:spcBef>
              <a:buFont typeface="Arial" panose="020B0604020202020204" pitchFamily="34" charset="0"/>
              <a:buNone/>
            </a:pPr>
            <a:endParaRPr lang="en-US" sz="1000" b="1" dirty="0">
              <a:latin typeface="Arial" panose="020B0604020202020204" pitchFamily="34" charset="0"/>
              <a:cs typeface="Arial" panose="020B0604020202020204" pitchFamily="34" charset="0"/>
            </a:endParaRPr>
          </a:p>
          <a:p>
            <a:pPr marL="0" indent="0">
              <a:lnSpc>
                <a:spcPct val="150000"/>
              </a:lnSpc>
              <a:spcBef>
                <a:spcPts val="0"/>
              </a:spcBef>
              <a:buNone/>
            </a:pPr>
            <a:r>
              <a:rPr lang="en-US" sz="1000" b="1" dirty="0">
                <a:latin typeface="Arial"/>
                <a:cs typeface="Arial"/>
              </a:rPr>
              <a:t>Proposal Development Plan: </a:t>
            </a:r>
            <a:r>
              <a:rPr lang="en-US" sz="1000" dirty="0">
                <a:latin typeface="Arial"/>
                <a:cs typeface="Arial"/>
              </a:rPr>
              <a:t>Describe the proposal development plan, including proposed tasks and timeline for developing and writing the proposal. All plans must include a red team review or equivalent component.</a:t>
            </a:r>
            <a:endParaRPr lang="en-US" sz="1000" b="1" dirty="0">
              <a:latin typeface="Arial"/>
              <a:cs typeface="Arial"/>
            </a:endParaRPr>
          </a:p>
          <a:p>
            <a:pPr marL="0" indent="0">
              <a:lnSpc>
                <a:spcPct val="150000"/>
              </a:lnSpc>
              <a:spcBef>
                <a:spcPts val="0"/>
              </a:spcBef>
              <a:buFont typeface="Arial" panose="020B0604020202020204" pitchFamily="34" charset="0"/>
              <a:buNone/>
            </a:pPr>
            <a:endParaRPr lang="en-US" sz="1000" dirty="0">
              <a:latin typeface="Arial" panose="020B0604020202020204" pitchFamily="34" charset="0"/>
              <a:cs typeface="Arial" panose="020B0604020202020204" pitchFamily="34" charset="0"/>
            </a:endParaRPr>
          </a:p>
          <a:p>
            <a:pPr marL="0" indent="0">
              <a:lnSpc>
                <a:spcPct val="150000"/>
              </a:lnSpc>
              <a:spcBef>
                <a:spcPts val="0"/>
              </a:spcBef>
              <a:buFont typeface="Arial" panose="020B0604020202020204" pitchFamily="34" charset="0"/>
              <a:buNone/>
            </a:pPr>
            <a:endParaRPr lang="en-US" sz="1000" dirty="0">
              <a:latin typeface="Arial" panose="020B0604020202020204" pitchFamily="34" charset="0"/>
              <a:cs typeface="Arial" panose="020B0604020202020204" pitchFamily="34" charset="0"/>
            </a:endParaRPr>
          </a:p>
          <a:p>
            <a:pPr marL="0" indent="0">
              <a:lnSpc>
                <a:spcPct val="150000"/>
              </a:lnSpc>
              <a:spcBef>
                <a:spcPts val="0"/>
              </a:spcBef>
              <a:buFont typeface="Arial" panose="020B0604020202020204" pitchFamily="34" charset="0"/>
              <a:buNone/>
            </a:pPr>
            <a:endParaRPr lang="en-US" sz="1000" dirty="0">
              <a:latin typeface="Arial" panose="020B0604020202020204" pitchFamily="34" charset="0"/>
              <a:cs typeface="Arial" panose="020B0604020202020204" pitchFamily="34" charset="0"/>
            </a:endParaRPr>
          </a:p>
          <a:p>
            <a:pPr marL="0" indent="0">
              <a:lnSpc>
                <a:spcPct val="150000"/>
              </a:lnSpc>
              <a:spcBef>
                <a:spcPts val="0"/>
              </a:spcBef>
              <a:buFont typeface="Arial" panose="020B0604020202020204" pitchFamily="34" charset="0"/>
              <a:buNone/>
            </a:pPr>
            <a:r>
              <a:rPr lang="en-US" sz="1000" b="1" dirty="0">
                <a:latin typeface="Arial" panose="020B0604020202020204" pitchFamily="34" charset="0"/>
                <a:cs typeface="Arial" panose="020B0604020202020204" pitchFamily="34" charset="0"/>
              </a:rPr>
              <a:t>Team Development Plan: </a:t>
            </a:r>
            <a:r>
              <a:rPr lang="en-US" sz="1000" dirty="0">
                <a:latin typeface="Arial" panose="020B0604020202020204" pitchFamily="34" charset="0"/>
                <a:cs typeface="Arial" panose="020B0604020202020204" pitchFamily="34" charset="0"/>
              </a:rPr>
              <a:t>Describe how you will bring the team together and determine the roles of the leadership team members. Does team composition align with preferences outlined in the breadth of team review criteria (RFP section </a:t>
            </a:r>
            <a:r>
              <a:rPr lang="en-US" sz="1000" dirty="0" err="1">
                <a:latin typeface="Arial" panose="020B0604020202020204" pitchFamily="34" charset="0"/>
                <a:cs typeface="Arial" panose="020B0604020202020204" pitchFamily="34" charset="0"/>
              </a:rPr>
              <a:t>I.c</a:t>
            </a:r>
            <a:r>
              <a:rPr lang="en-US" sz="1000" dirty="0">
                <a:latin typeface="Arial" panose="020B0604020202020204" pitchFamily="34" charset="0"/>
                <a:cs typeface="Arial" panose="020B0604020202020204" pitchFamily="34" charset="0"/>
              </a:rPr>
              <a:t>)? How will you identify and address gaps in team composition? How will you ensure a diversity of perspectives and that all team members are valued and have a voice?</a:t>
            </a:r>
            <a:endParaRPr lang="en-US" sz="1000" b="1" dirty="0">
              <a:latin typeface="Arial" panose="020B0604020202020204" pitchFamily="34" charset="0"/>
              <a:cs typeface="Arial" panose="020B0604020202020204" pitchFamily="34" charset="0"/>
            </a:endParaRPr>
          </a:p>
          <a:p>
            <a:pPr marL="0" indent="0">
              <a:lnSpc>
                <a:spcPct val="150000"/>
              </a:lnSpc>
              <a:spcBef>
                <a:spcPts val="0"/>
              </a:spcBef>
              <a:buFont typeface="Arial" panose="020B0604020202020204" pitchFamily="34" charset="0"/>
              <a:buNone/>
            </a:pPr>
            <a:endParaRPr lang="en-US" sz="1000" dirty="0">
              <a:latin typeface="Arial" panose="020B0604020202020204" pitchFamily="34" charset="0"/>
              <a:cs typeface="Arial" panose="020B0604020202020204" pitchFamily="34" charset="0"/>
            </a:endParaRPr>
          </a:p>
          <a:p>
            <a:pPr marL="0" indent="0">
              <a:lnSpc>
                <a:spcPct val="150000"/>
              </a:lnSpc>
              <a:spcBef>
                <a:spcPts val="0"/>
              </a:spcBef>
              <a:buFont typeface="Arial" panose="020B0604020202020204" pitchFamily="34" charset="0"/>
              <a:buNone/>
            </a:pPr>
            <a:endParaRPr lang="en-US" sz="1000" dirty="0">
              <a:latin typeface="Arial" panose="020B0604020202020204" pitchFamily="34" charset="0"/>
              <a:cs typeface="Arial" panose="020B0604020202020204" pitchFamily="34" charset="0"/>
            </a:endParaRPr>
          </a:p>
          <a:p>
            <a:pPr marL="0" indent="0">
              <a:lnSpc>
                <a:spcPct val="150000"/>
              </a:lnSpc>
              <a:spcBef>
                <a:spcPts val="0"/>
              </a:spcBef>
              <a:buFont typeface="Arial" panose="020B0604020202020204" pitchFamily="34" charset="0"/>
              <a:buNone/>
            </a:pPr>
            <a:endParaRPr lang="en-US" sz="1000" dirty="0">
              <a:latin typeface="Arial" panose="020B0604020202020204" pitchFamily="34" charset="0"/>
              <a:cs typeface="Arial" panose="020B0604020202020204" pitchFamily="34" charset="0"/>
            </a:endParaRPr>
          </a:p>
          <a:p>
            <a:pPr marL="0" indent="0">
              <a:lnSpc>
                <a:spcPct val="150000"/>
              </a:lnSpc>
              <a:spcBef>
                <a:spcPts val="0"/>
              </a:spcBef>
              <a:buNone/>
            </a:pPr>
            <a:r>
              <a:rPr lang="en-US" sz="1000" b="1" dirty="0">
                <a:latin typeface="Arial"/>
                <a:cs typeface="Arial"/>
              </a:rPr>
              <a:t>External Partners List: </a:t>
            </a:r>
            <a:r>
              <a:rPr lang="en-US" sz="1000" dirty="0">
                <a:latin typeface="Arial"/>
                <a:cs typeface="Arial"/>
              </a:rPr>
              <a:t>List current or potential project partners external to The Ohio State University and note their role in the project (if applicable).</a:t>
            </a:r>
            <a:endParaRPr lang="en-US" sz="1000" dirty="0">
              <a:latin typeface="Arial" panose="020B0604020202020204" pitchFamily="34" charset="0"/>
              <a:cs typeface="Arial" panose="020B0604020202020204" pitchFamily="34" charset="0"/>
            </a:endParaRPr>
          </a:p>
          <a:p>
            <a:pPr marL="0" indent="0">
              <a:lnSpc>
                <a:spcPct val="150000"/>
              </a:lnSpc>
              <a:spcBef>
                <a:spcPts val="0"/>
              </a:spcBef>
              <a:buFont typeface="Arial" panose="020B0604020202020204" pitchFamily="34" charset="0"/>
              <a:buNone/>
            </a:pPr>
            <a:endParaRPr lang="en-US" sz="1000" b="1" dirty="0">
              <a:latin typeface="Arial" panose="020B0604020202020204" pitchFamily="34" charset="0"/>
              <a:cs typeface="Arial" panose="020B0604020202020204" pitchFamily="34" charset="0"/>
            </a:endParaRPr>
          </a:p>
          <a:p>
            <a:pPr marL="0" indent="0">
              <a:lnSpc>
                <a:spcPct val="150000"/>
              </a:lnSpc>
              <a:spcBef>
                <a:spcPts val="0"/>
              </a:spcBef>
              <a:buFont typeface="Arial" panose="020B0604020202020204" pitchFamily="34" charset="0"/>
              <a:buNone/>
            </a:pPr>
            <a:endParaRPr lang="en-US" sz="1000" b="1" dirty="0">
              <a:latin typeface="Arial" panose="020B0604020202020204" pitchFamily="34" charset="0"/>
              <a:cs typeface="Arial" panose="020B0604020202020204" pitchFamily="34" charset="0"/>
            </a:endParaRPr>
          </a:p>
          <a:p>
            <a:pPr marL="0" indent="0">
              <a:lnSpc>
                <a:spcPct val="150000"/>
              </a:lnSpc>
              <a:spcBef>
                <a:spcPts val="0"/>
              </a:spcBef>
              <a:buFont typeface="Arial" panose="020B0604020202020204" pitchFamily="34" charset="0"/>
              <a:buNone/>
            </a:pPr>
            <a:endParaRPr lang="en-US" sz="1000" b="1" dirty="0">
              <a:latin typeface="Arial" panose="020B0604020202020204" pitchFamily="34" charset="0"/>
              <a:cs typeface="Arial" panose="020B0604020202020204" pitchFamily="34" charset="0"/>
            </a:endParaRPr>
          </a:p>
          <a:p>
            <a:pPr marL="0" indent="0">
              <a:lnSpc>
                <a:spcPct val="150000"/>
              </a:lnSpc>
              <a:spcBef>
                <a:spcPts val="0"/>
              </a:spcBef>
              <a:buFont typeface="Arial" panose="020B0604020202020204" pitchFamily="34" charset="0"/>
              <a:buNone/>
            </a:pPr>
            <a:r>
              <a:rPr lang="en-US" sz="1000" b="1" dirty="0">
                <a:latin typeface="Arial" panose="020B0604020202020204" pitchFamily="34" charset="0"/>
                <a:cs typeface="Arial" panose="020B0604020202020204" pitchFamily="34" charset="0"/>
              </a:rPr>
              <a:t>Internal &amp; External Partnership Plan: </a:t>
            </a:r>
            <a:r>
              <a:rPr lang="en-US" sz="1000" dirty="0">
                <a:latin typeface="Arial" panose="020B0604020202020204" pitchFamily="34" charset="0"/>
                <a:cs typeface="Arial" panose="020B0604020202020204" pitchFamily="34" charset="0"/>
              </a:rPr>
              <a:t>How will existing relationships be leveraged and/or new relationships established? What strategies will the team employ to ensure equitable distribution of funding, recognition, and responsibilities? </a:t>
            </a:r>
            <a:endParaRPr lang="en-US" sz="900" b="1" dirty="0"/>
          </a:p>
        </p:txBody>
      </p:sp>
    </p:spTree>
    <p:extLst>
      <p:ext uri="{BB962C8B-B14F-4D97-AF65-F5344CB8AC3E}">
        <p14:creationId xmlns:p14="http://schemas.microsoft.com/office/powerpoint/2010/main" val="39115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7DE7DF8F-747A-40C1-AF93-34B10356D268}"/>
              </a:ext>
            </a:extLst>
          </p:cNvPr>
          <p:cNvGrpSpPr/>
          <p:nvPr/>
        </p:nvGrpSpPr>
        <p:grpSpPr>
          <a:xfrm>
            <a:off x="252319" y="250045"/>
            <a:ext cx="8639361" cy="283489"/>
            <a:chOff x="217050" y="253527"/>
            <a:chExt cx="11519148" cy="377985"/>
          </a:xfrm>
        </p:grpSpPr>
        <p:pic>
          <p:nvPicPr>
            <p:cNvPr id="5" name="Picture 4">
              <a:extLst>
                <a:ext uri="{FF2B5EF4-FFF2-40B4-BE49-F238E27FC236}">
                  <a16:creationId xmlns:a16="http://schemas.microsoft.com/office/drawing/2014/main" id="{A2BDA2D1-6734-4EC9-899D-83E27991687F}"/>
                </a:ext>
              </a:extLst>
            </p:cNvPr>
            <p:cNvPicPr>
              <a:picLocks noChangeAspect="1"/>
            </p:cNvPicPr>
            <p:nvPr/>
          </p:nvPicPr>
          <p:blipFill>
            <a:blip r:embed="rId2"/>
            <a:stretch>
              <a:fillRect/>
            </a:stretch>
          </p:blipFill>
          <p:spPr>
            <a:xfrm>
              <a:off x="217050" y="253527"/>
              <a:ext cx="2597121" cy="377985"/>
            </a:xfrm>
            <a:prstGeom prst="rect">
              <a:avLst/>
            </a:prstGeom>
          </p:spPr>
        </p:pic>
        <p:sp>
          <p:nvSpPr>
            <p:cNvPr id="6" name="TextBox 5">
              <a:extLst>
                <a:ext uri="{FF2B5EF4-FFF2-40B4-BE49-F238E27FC236}">
                  <a16:creationId xmlns:a16="http://schemas.microsoft.com/office/drawing/2014/main" id="{DBF27B94-51B6-4874-A152-54EB63EA5F18}"/>
                </a:ext>
              </a:extLst>
            </p:cNvPr>
            <p:cNvSpPr txBox="1"/>
            <p:nvPr/>
          </p:nvSpPr>
          <p:spPr>
            <a:xfrm>
              <a:off x="7944374" y="304019"/>
              <a:ext cx="3791824" cy="307776"/>
            </a:xfrm>
            <a:prstGeom prst="rect">
              <a:avLst/>
            </a:prstGeom>
            <a:noFill/>
          </p:spPr>
          <p:txBody>
            <a:bodyPr wrap="square" rtlCol="0">
              <a:spAutoFit/>
            </a:bodyPr>
            <a:lstStyle/>
            <a:p>
              <a:pPr algn="r"/>
              <a:r>
                <a:rPr lang="en-US" sz="900" dirty="0">
                  <a:latin typeface="Arial" panose="020B0604020202020204" pitchFamily="34" charset="0"/>
                  <a:cs typeface="Arial" panose="020B0604020202020204" pitchFamily="34" charset="0"/>
                </a:rPr>
                <a:t>Proposal Development Grant Proposal </a:t>
              </a:r>
              <a:r>
                <a:rPr lang="en-US" sz="900" b="1" dirty="0">
                  <a:latin typeface="Arial" panose="020B0604020202020204" pitchFamily="34" charset="0"/>
                  <a:cs typeface="Arial" panose="020B0604020202020204" pitchFamily="34" charset="0"/>
                </a:rPr>
                <a:t>Quad Chart</a:t>
              </a:r>
            </a:p>
          </p:txBody>
        </p:sp>
      </p:grpSp>
      <p:sp>
        <p:nvSpPr>
          <p:cNvPr id="7" name="TextBox 6">
            <a:extLst>
              <a:ext uri="{FF2B5EF4-FFF2-40B4-BE49-F238E27FC236}">
                <a16:creationId xmlns:a16="http://schemas.microsoft.com/office/drawing/2014/main" id="{F1B50101-F7E1-40AA-9D12-C8108D89ED59}"/>
              </a:ext>
            </a:extLst>
          </p:cNvPr>
          <p:cNvSpPr txBox="1"/>
          <p:nvPr/>
        </p:nvSpPr>
        <p:spPr>
          <a:xfrm>
            <a:off x="252319" y="587944"/>
            <a:ext cx="8732290" cy="246221"/>
          </a:xfrm>
          <a:prstGeom prst="rect">
            <a:avLst/>
          </a:prstGeom>
          <a:noFill/>
          <a:ln>
            <a:solidFill>
              <a:schemeClr val="tx1"/>
            </a:solidFill>
          </a:ln>
        </p:spPr>
        <p:txBody>
          <a:bodyPr wrap="square" rtlCol="0">
            <a:spAutoFit/>
          </a:bodyPr>
          <a:lstStyle/>
          <a:p>
            <a:pPr algn="ctr"/>
            <a:r>
              <a:rPr lang="en-US" sz="1000" b="1" dirty="0">
                <a:latin typeface="Arial Narrow" panose="020B0606020202030204" pitchFamily="34" charset="0"/>
              </a:rPr>
              <a:t>Tentative Project Title</a:t>
            </a:r>
            <a:r>
              <a:rPr lang="en-US" sz="1000" b="1" dirty="0"/>
              <a:t>:</a:t>
            </a:r>
          </a:p>
        </p:txBody>
      </p:sp>
      <p:sp>
        <p:nvSpPr>
          <p:cNvPr id="20" name="Rectangle 19">
            <a:extLst>
              <a:ext uri="{FF2B5EF4-FFF2-40B4-BE49-F238E27FC236}">
                <a16:creationId xmlns:a16="http://schemas.microsoft.com/office/drawing/2014/main" id="{5C69A334-47D4-453E-B867-E5E06302FB80}"/>
              </a:ext>
            </a:extLst>
          </p:cNvPr>
          <p:cNvSpPr/>
          <p:nvPr/>
        </p:nvSpPr>
        <p:spPr>
          <a:xfrm>
            <a:off x="252319" y="795693"/>
            <a:ext cx="4367460" cy="656590"/>
          </a:xfrm>
          <a:prstGeom prst="rect">
            <a:avLst/>
          </a:prstGeom>
          <a:solidFill>
            <a:schemeClr val="bg1"/>
          </a:solidFill>
          <a:ln w="12700">
            <a:solidFill>
              <a:schemeClr val="tx1">
                <a:lumMod val="50000"/>
                <a:lumOff val="50000"/>
              </a:schemeClr>
            </a:solidFill>
          </a:ln>
        </p:spPr>
        <p:txBody>
          <a:bodyPr wrap="square" lIns="91440" tIns="45720" rIns="91440" bIns="45720" anchor="t">
            <a:spAutoFit/>
          </a:bodyPr>
          <a:lstStyle/>
          <a:p>
            <a:pPr>
              <a:lnSpc>
                <a:spcPts val="1100"/>
              </a:lnSpc>
            </a:pPr>
            <a:r>
              <a:rPr lang="en-US" sz="1000" b="1" dirty="0">
                <a:latin typeface="Arial Narrow" panose="020B0604020202020204" pitchFamily="34" charset="0"/>
                <a:cs typeface="Arial Narrow" panose="020B0604020202020204" pitchFamily="34" charset="0"/>
              </a:rPr>
              <a:t>I. PROJECT MERIT</a:t>
            </a:r>
          </a:p>
          <a:p>
            <a:pPr>
              <a:lnSpc>
                <a:spcPts val="1100"/>
              </a:lnSpc>
            </a:pPr>
            <a:r>
              <a:rPr lang="en-US" sz="1000" dirty="0">
                <a:latin typeface="Arial Narrow"/>
                <a:cs typeface="Arial Narrow" panose="020B0604020202020204" pitchFamily="34" charset="0"/>
              </a:rPr>
              <a:t>What problem do you intend to solve? Why is an interdisciplinary approach required and what are the specific human and natural systems* and interactions to be studied?  What are the expected scholarly and broader impacts (e.g., for your field(s), students, society)?</a:t>
            </a:r>
            <a:endParaRPr lang="en-US" sz="1000" dirty="0">
              <a:highlight>
                <a:srgbClr val="FFFF00"/>
              </a:highlight>
              <a:latin typeface="Arial Narrow"/>
              <a:cs typeface="Arial Narrow" panose="020B0604020202020204" pitchFamily="34" charset="0"/>
            </a:endParaRPr>
          </a:p>
        </p:txBody>
      </p:sp>
      <p:sp>
        <p:nvSpPr>
          <p:cNvPr id="21" name="Rectangle 20">
            <a:extLst>
              <a:ext uri="{FF2B5EF4-FFF2-40B4-BE49-F238E27FC236}">
                <a16:creationId xmlns:a16="http://schemas.microsoft.com/office/drawing/2014/main" id="{FC9E8C1D-8767-4291-BFF1-5F71CD99A977}"/>
              </a:ext>
            </a:extLst>
          </p:cNvPr>
          <p:cNvSpPr>
            <a:spLocks/>
          </p:cNvSpPr>
          <p:nvPr/>
        </p:nvSpPr>
        <p:spPr>
          <a:xfrm>
            <a:off x="4619779" y="795693"/>
            <a:ext cx="4367460" cy="656590"/>
          </a:xfrm>
          <a:prstGeom prst="rect">
            <a:avLst/>
          </a:prstGeom>
          <a:solidFill>
            <a:schemeClr val="bg1"/>
          </a:solidFill>
          <a:ln w="12700">
            <a:solidFill>
              <a:schemeClr val="tx1">
                <a:lumMod val="50000"/>
                <a:lumOff val="50000"/>
              </a:schemeClr>
            </a:solidFill>
          </a:ln>
        </p:spPr>
        <p:txBody>
          <a:bodyPr wrap="square" lIns="91440" tIns="45720" rIns="91440" bIns="45720" anchor="t">
            <a:spAutoFit/>
          </a:bodyPr>
          <a:lstStyle/>
          <a:p>
            <a:pPr>
              <a:lnSpc>
                <a:spcPts val="1100"/>
              </a:lnSpc>
            </a:pPr>
            <a:r>
              <a:rPr lang="en-US" sz="1000" b="1" dirty="0">
                <a:latin typeface="Arial Narrow" panose="020B0604020202020204" pitchFamily="34" charset="0"/>
                <a:cs typeface="Arial Narrow" panose="020B0604020202020204" pitchFamily="34" charset="0"/>
              </a:rPr>
              <a:t>III. PREVIOUS RELATED WORK</a:t>
            </a:r>
          </a:p>
          <a:p>
            <a:pPr>
              <a:lnSpc>
                <a:spcPts val="1100"/>
              </a:lnSpc>
            </a:pPr>
            <a:r>
              <a:rPr lang="en-US" sz="1000" dirty="0">
                <a:latin typeface="Arial Narrow"/>
                <a:cs typeface="Arial Narrow" panose="020B0604020202020204" pitchFamily="34" charset="0"/>
              </a:rPr>
              <a:t>List previous work completed that demonstrates the efficacy of your team, methodologies and general proposal approach (e.g., preliminary data, publications, curriculum development, stakeholder engagement, etc.).</a:t>
            </a:r>
          </a:p>
        </p:txBody>
      </p:sp>
      <p:sp>
        <p:nvSpPr>
          <p:cNvPr id="22" name="Rectangle 21">
            <a:extLst>
              <a:ext uri="{FF2B5EF4-FFF2-40B4-BE49-F238E27FC236}">
                <a16:creationId xmlns:a16="http://schemas.microsoft.com/office/drawing/2014/main" id="{29483551-BF08-44D7-8981-84386BECADED}"/>
              </a:ext>
            </a:extLst>
          </p:cNvPr>
          <p:cNvSpPr/>
          <p:nvPr/>
        </p:nvSpPr>
        <p:spPr>
          <a:xfrm>
            <a:off x="204544" y="3626726"/>
            <a:ext cx="4367468" cy="515526"/>
          </a:xfrm>
          <a:prstGeom prst="rect">
            <a:avLst/>
          </a:prstGeom>
          <a:solidFill>
            <a:schemeClr val="bg1"/>
          </a:solidFill>
          <a:ln w="12700">
            <a:solidFill>
              <a:schemeClr val="tx1">
                <a:lumMod val="50000"/>
                <a:lumOff val="50000"/>
              </a:schemeClr>
            </a:solidFill>
          </a:ln>
        </p:spPr>
        <p:txBody>
          <a:bodyPr wrap="square" lIns="91440" tIns="45720" rIns="91440" bIns="45720" anchor="t">
            <a:spAutoFit/>
          </a:bodyPr>
          <a:lstStyle/>
          <a:p>
            <a:pPr>
              <a:lnSpc>
                <a:spcPts val="1100"/>
              </a:lnSpc>
            </a:pPr>
            <a:r>
              <a:rPr lang="en-US" sz="1000" b="1" dirty="0">
                <a:latin typeface="Arial Narrow" panose="020B0604020202020204" pitchFamily="34" charset="0"/>
                <a:cs typeface="Arial Narrow" panose="020B0604020202020204" pitchFamily="34" charset="0"/>
              </a:rPr>
              <a:t>II. APPROACH AND METHODOLOGIES</a:t>
            </a:r>
          </a:p>
          <a:p>
            <a:pPr>
              <a:lnSpc>
                <a:spcPts val="1100"/>
              </a:lnSpc>
            </a:pPr>
            <a:r>
              <a:rPr lang="en-US" sz="1000" dirty="0">
                <a:latin typeface="Arial Narrow"/>
                <a:cs typeface="Arial Narrow" panose="020B0604020202020204" pitchFamily="34" charset="0"/>
              </a:rPr>
              <a:t>Summarize your team’s interdisciplinary approach and methodologies and the novel aspects of the proposed activities.</a:t>
            </a:r>
            <a:endParaRPr lang="en-US" sz="1000" strike="sngStrike" dirty="0">
              <a:latin typeface="Arial Narrow"/>
              <a:cs typeface="Arial Narrow" panose="020B0604020202020204" pitchFamily="34" charset="0"/>
            </a:endParaRPr>
          </a:p>
        </p:txBody>
      </p:sp>
      <p:sp>
        <p:nvSpPr>
          <p:cNvPr id="23" name="Rectangle 22">
            <a:extLst>
              <a:ext uri="{FF2B5EF4-FFF2-40B4-BE49-F238E27FC236}">
                <a16:creationId xmlns:a16="http://schemas.microsoft.com/office/drawing/2014/main" id="{A35CA2F6-8796-45A9-B56F-77F0A001A03F}"/>
              </a:ext>
            </a:extLst>
          </p:cNvPr>
          <p:cNvSpPr/>
          <p:nvPr/>
        </p:nvSpPr>
        <p:spPr>
          <a:xfrm>
            <a:off x="4572011" y="3626726"/>
            <a:ext cx="4367453" cy="515526"/>
          </a:xfrm>
          <a:prstGeom prst="rect">
            <a:avLst/>
          </a:prstGeom>
          <a:solidFill>
            <a:schemeClr val="bg1"/>
          </a:solidFill>
          <a:ln w="12700">
            <a:solidFill>
              <a:schemeClr val="tx1">
                <a:lumMod val="50000"/>
                <a:lumOff val="50000"/>
              </a:schemeClr>
            </a:solidFill>
          </a:ln>
        </p:spPr>
        <p:txBody>
          <a:bodyPr wrap="square">
            <a:spAutoFit/>
          </a:bodyPr>
          <a:lstStyle/>
          <a:p>
            <a:pPr>
              <a:lnSpc>
                <a:spcPts val="1100"/>
              </a:lnSpc>
            </a:pPr>
            <a:r>
              <a:rPr lang="en-US" sz="1000" b="1" dirty="0">
                <a:latin typeface="Arial Narrow" panose="020B0606020202030204" pitchFamily="34" charset="0"/>
                <a:cs typeface="Arial Narrow" panose="020B0604020202020204" pitchFamily="34" charset="0"/>
              </a:rPr>
              <a:t>IV. PREVIOUS RELATED PROPOSALS/FUNDING</a:t>
            </a:r>
          </a:p>
          <a:p>
            <a:pPr>
              <a:lnSpc>
                <a:spcPts val="1100"/>
              </a:lnSpc>
            </a:pPr>
            <a:r>
              <a:rPr lang="en-US" sz="1000" dirty="0">
                <a:latin typeface="Arial Narrow" panose="020B0606020202030204" pitchFamily="34" charset="0"/>
                <a:cs typeface="Arial" panose="020B0604020202020204" pitchFamily="34" charset="0"/>
              </a:rPr>
              <a:t>If you have previously submitted to the target funding opportunity or others related to this proposal, please note the dates and outcomes of those submissions.</a:t>
            </a:r>
            <a:endParaRPr lang="en-US" sz="1000" b="1" dirty="0">
              <a:latin typeface="Arial Narrow" panose="020B0606020202030204" pitchFamily="34" charset="0"/>
              <a:cs typeface="Arial Narrow" panose="020B0604020202020204" pitchFamily="34" charset="0"/>
            </a:endParaRPr>
          </a:p>
        </p:txBody>
      </p:sp>
      <p:sp>
        <p:nvSpPr>
          <p:cNvPr id="3" name="TextBox 2">
            <a:extLst>
              <a:ext uri="{FF2B5EF4-FFF2-40B4-BE49-F238E27FC236}">
                <a16:creationId xmlns:a16="http://schemas.microsoft.com/office/drawing/2014/main" id="{2FCE849B-CF9A-5FC7-0411-31FF0742252D}"/>
              </a:ext>
            </a:extLst>
          </p:cNvPr>
          <p:cNvSpPr txBox="1"/>
          <p:nvPr/>
        </p:nvSpPr>
        <p:spPr>
          <a:xfrm>
            <a:off x="249563" y="1451555"/>
            <a:ext cx="8734297" cy="246221"/>
          </a:xfrm>
          <a:prstGeom prst="rect">
            <a:avLst/>
          </a:prstGeom>
          <a:noFill/>
          <a:ln>
            <a:solidFill>
              <a:schemeClr val="tx1">
                <a:lumMod val="50000"/>
                <a:lumOff val="50000"/>
              </a:schemeClr>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a:latin typeface="Arial Narrow"/>
                <a:cs typeface="Calibri"/>
              </a:rPr>
              <a:t>*Human includes social, behavioral, economic, and engineered systems; natural includes geophysical, environmental, and ecological systems.</a:t>
            </a:r>
            <a:endParaRPr lang="en-US" sz="1000" dirty="0">
              <a:latin typeface="Arial Narrow"/>
            </a:endParaRPr>
          </a:p>
        </p:txBody>
      </p:sp>
    </p:spTree>
    <p:extLst>
      <p:ext uri="{BB962C8B-B14F-4D97-AF65-F5344CB8AC3E}">
        <p14:creationId xmlns:p14="http://schemas.microsoft.com/office/powerpoint/2010/main" val="9418455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DC9563F7E15EE489EF713F61585F4B9" ma:contentTypeVersion="4" ma:contentTypeDescription="Create a new document." ma:contentTypeScope="" ma:versionID="f3745238bc6309cbfdc788dd8400ef29">
  <xsd:schema xmlns:xsd="http://www.w3.org/2001/XMLSchema" xmlns:xs="http://www.w3.org/2001/XMLSchema" xmlns:p="http://schemas.microsoft.com/office/2006/metadata/properties" xmlns:ns2="5811b676-dc6b-4e0c-90d8-22ff643f3e19" targetNamespace="http://schemas.microsoft.com/office/2006/metadata/properties" ma:root="true" ma:fieldsID="b941a14cd31f6f22d8e753b3eee1018d" ns2:_="">
    <xsd:import namespace="5811b676-dc6b-4e0c-90d8-22ff643f3e1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11b676-dc6b-4e0c-90d8-22ff643f3e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D3992A-E4EF-47CD-AE62-A5CD7A5D1F1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D75604C-346D-4DAF-A61A-95D8FC09B01F}">
  <ds:schemaRefs>
    <ds:schemaRef ds:uri="http://schemas.microsoft.com/sharepoint/v3/contenttype/forms"/>
  </ds:schemaRefs>
</ds:datastoreItem>
</file>

<file path=customXml/itemProps3.xml><?xml version="1.0" encoding="utf-8"?>
<ds:datastoreItem xmlns:ds="http://schemas.openxmlformats.org/officeDocument/2006/customXml" ds:itemID="{B4D56127-ED10-459D-9774-215D022F1D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11b676-dc6b-4e0c-90d8-22ff643f3e1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1377</TotalTime>
  <Words>690</Words>
  <Application>Microsoft Office PowerPoint</Application>
  <PresentationFormat>On-screen Show (4:3)</PresentationFormat>
  <Paragraphs>67</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Arial Narrow</vt:lpstr>
      <vt:lpstr>Calibri</vt:lpstr>
      <vt:lpstr>Calibri Light</vt:lpstr>
      <vt:lpstr>Office Theme</vt:lpstr>
      <vt:lpstr>FY24 Sustainability Proposal Development Grant Proposal Instructions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FY22 Sustainability Proposal Development Grant Proposal Instructions</dc:title>
  <dc:creator>Price, Courtney</dc:creator>
  <cp:lastModifiedBy>Price, Courtney</cp:lastModifiedBy>
  <cp:revision>148</cp:revision>
  <dcterms:created xsi:type="dcterms:W3CDTF">2021-12-17T16:45:51Z</dcterms:created>
  <dcterms:modified xsi:type="dcterms:W3CDTF">2023-10-31T17:50:37Z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0x0101008DC9563F7E15EE489EF713F61585F4B9</vt:lpwstr>
  </property>
</Properties>
</file>